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4"/>
    <p:sldMasterId id="2147483678" r:id="rId5"/>
  </p:sldMasterIdLst>
  <p:notesMasterIdLst>
    <p:notesMasterId r:id="rId23"/>
  </p:notesMasterIdLst>
  <p:handoutMasterIdLst>
    <p:handoutMasterId r:id="rId24"/>
  </p:handoutMasterIdLst>
  <p:sldIdLst>
    <p:sldId id="300" r:id="rId6"/>
    <p:sldId id="337" r:id="rId7"/>
    <p:sldId id="338" r:id="rId8"/>
    <p:sldId id="339" r:id="rId9"/>
    <p:sldId id="342" r:id="rId10"/>
    <p:sldId id="343" r:id="rId11"/>
    <p:sldId id="344" r:id="rId12"/>
    <p:sldId id="345" r:id="rId13"/>
    <p:sldId id="346" r:id="rId14"/>
    <p:sldId id="347" r:id="rId15"/>
    <p:sldId id="323" r:id="rId16"/>
    <p:sldId id="348" r:id="rId17"/>
    <p:sldId id="313" r:id="rId18"/>
    <p:sldId id="329" r:id="rId19"/>
    <p:sldId id="335" r:id="rId20"/>
    <p:sldId id="349" r:id="rId21"/>
    <p:sldId id="288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C33"/>
    <a:srgbClr val="458A22"/>
    <a:srgbClr val="9AD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3787FF-6E22-40C8-9C55-853DC9B72B94}">
  <a:tblStyle styleId="{2F3787FF-6E22-40C8-9C55-853DC9B72B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F6FA"/>
          </a:solidFill>
        </a:fill>
      </a:tcStyle>
    </a:wholeTbl>
    <a:band1H>
      <a:tcTxStyle/>
      <a:tcStyle>
        <a:tcBdr/>
        <a:fill>
          <a:solidFill>
            <a:srgbClr val="EFED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ED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7F6FA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7F6FA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9"/>
    <p:restoredTop sz="94620"/>
  </p:normalViewPr>
  <p:slideViewPr>
    <p:cSldViewPr snapToGrid="0">
      <p:cViewPr varScale="1">
        <p:scale>
          <a:sx n="132" d="100"/>
          <a:sy n="132" d="100"/>
        </p:scale>
        <p:origin x="176" y="4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B2871-3536-1C4F-B1DA-4645DE6C90E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F7706D-208D-4741-9BB4-E6C15D4788A8}">
      <dgm:prSet phldrT="[Text]"/>
      <dgm:spPr/>
      <dgm:t>
        <a:bodyPr/>
        <a:lstStyle/>
        <a:p>
          <a:r>
            <a:rPr lang="en-GB" dirty="0" err="1"/>
            <a:t>Registre</a:t>
          </a:r>
          <a:endParaRPr lang="en-GB" dirty="0"/>
        </a:p>
      </dgm:t>
    </dgm:pt>
    <dgm:pt modelId="{2AA3A478-64AF-D342-B875-DE8E16B8BCF0}" type="parTrans" cxnId="{AD8F2721-68DA-3F47-8B10-0556F0A7CA50}">
      <dgm:prSet/>
      <dgm:spPr/>
      <dgm:t>
        <a:bodyPr/>
        <a:lstStyle/>
        <a:p>
          <a:endParaRPr lang="en-GB"/>
        </a:p>
      </dgm:t>
    </dgm:pt>
    <dgm:pt modelId="{BACA4052-E085-6149-B8AF-C5C33BAB0D8B}" type="sibTrans" cxnId="{AD8F2721-68DA-3F47-8B10-0556F0A7CA50}">
      <dgm:prSet/>
      <dgm:spPr/>
      <dgm:t>
        <a:bodyPr/>
        <a:lstStyle/>
        <a:p>
          <a:endParaRPr lang="en-GB"/>
        </a:p>
      </dgm:t>
    </dgm:pt>
    <dgm:pt modelId="{1AC9C9C7-D91C-9148-B4CC-4B9E39095AEE}">
      <dgm:prSet phldrT="[Text]"/>
      <dgm:spPr/>
      <dgm:t>
        <a:bodyPr/>
        <a:lstStyle/>
        <a:p>
          <a:r>
            <a:rPr lang="en-GB" dirty="0" err="1"/>
            <a:t>Managementul</a:t>
          </a:r>
          <a:r>
            <a:rPr lang="en-GB" dirty="0"/>
            <a:t> </a:t>
          </a:r>
          <a:r>
            <a:rPr lang="en-GB" dirty="0" err="1"/>
            <a:t>datelor</a:t>
          </a:r>
          <a:r>
            <a:rPr lang="en-GB" dirty="0"/>
            <a:t> din </a:t>
          </a:r>
          <a:r>
            <a:rPr lang="en-GB" dirty="0" err="1"/>
            <a:t>dosarul</a:t>
          </a:r>
          <a:r>
            <a:rPr lang="en-GB" dirty="0"/>
            <a:t> </a:t>
          </a:r>
          <a:r>
            <a:rPr lang="en-GB" dirty="0" err="1"/>
            <a:t>pacientului</a:t>
          </a:r>
          <a:endParaRPr lang="en-GB" dirty="0"/>
        </a:p>
      </dgm:t>
    </dgm:pt>
    <dgm:pt modelId="{1BC582C0-407D-F343-889E-E693903B8A3B}" type="parTrans" cxnId="{22CB34A5-53C6-B144-B4D2-664B560C1AF0}">
      <dgm:prSet/>
      <dgm:spPr/>
      <dgm:t>
        <a:bodyPr/>
        <a:lstStyle/>
        <a:p>
          <a:endParaRPr lang="en-GB"/>
        </a:p>
      </dgm:t>
    </dgm:pt>
    <dgm:pt modelId="{2B575DFA-CB9D-F446-9042-0FC30F3556B8}" type="sibTrans" cxnId="{22CB34A5-53C6-B144-B4D2-664B560C1AF0}">
      <dgm:prSet/>
      <dgm:spPr/>
      <dgm:t>
        <a:bodyPr/>
        <a:lstStyle/>
        <a:p>
          <a:endParaRPr lang="en-GB"/>
        </a:p>
      </dgm:t>
    </dgm:pt>
    <dgm:pt modelId="{CB05CDAD-2FF3-234E-AA9A-FA6E8202F41C}">
      <dgm:prSet phldrT="[Text]"/>
      <dgm:spPr/>
      <dgm:t>
        <a:bodyPr/>
        <a:lstStyle/>
        <a:p>
          <a:r>
            <a:rPr lang="en-GB" dirty="0" err="1"/>
            <a:t>Spitale</a:t>
          </a:r>
          <a:r>
            <a:rPr lang="en-GB" dirty="0"/>
            <a:t> </a:t>
          </a:r>
          <a:r>
            <a:rPr lang="en-GB" dirty="0" err="1"/>
            <a:t>inteligente</a:t>
          </a:r>
          <a:r>
            <a:rPr lang="en-GB" dirty="0"/>
            <a:t> </a:t>
          </a:r>
          <a:r>
            <a:rPr lang="en-GB" dirty="0" err="1"/>
            <a:t>si</a:t>
          </a:r>
          <a:r>
            <a:rPr lang="en-GB" dirty="0"/>
            <a:t> </a:t>
          </a:r>
          <a:r>
            <a:rPr lang="en-GB" dirty="0" err="1"/>
            <a:t>roboti</a:t>
          </a:r>
          <a:endParaRPr lang="en-GB" dirty="0"/>
        </a:p>
      </dgm:t>
    </dgm:pt>
    <dgm:pt modelId="{4B0D8771-8953-4747-B7A4-3FC0AFDB897C}" type="parTrans" cxnId="{80B0C7CA-4FB6-F949-AEA6-ED6936D84C67}">
      <dgm:prSet/>
      <dgm:spPr/>
      <dgm:t>
        <a:bodyPr/>
        <a:lstStyle/>
        <a:p>
          <a:endParaRPr lang="en-GB"/>
        </a:p>
      </dgm:t>
    </dgm:pt>
    <dgm:pt modelId="{F2183CFD-D5C3-694A-9FB5-0563573B8B5D}" type="sibTrans" cxnId="{80B0C7CA-4FB6-F949-AEA6-ED6936D84C67}">
      <dgm:prSet/>
      <dgm:spPr/>
      <dgm:t>
        <a:bodyPr/>
        <a:lstStyle/>
        <a:p>
          <a:endParaRPr lang="en-GB"/>
        </a:p>
      </dgm:t>
    </dgm:pt>
    <dgm:pt modelId="{9DC9DB06-A091-F44B-B062-5647CF06A072}">
      <dgm:prSet phldrT="[Text]"/>
      <dgm:spPr/>
      <dgm:t>
        <a:bodyPr/>
        <a:lstStyle/>
        <a:p>
          <a:r>
            <a:rPr lang="en-GB" dirty="0" err="1"/>
            <a:t>Aplicatii</a:t>
          </a:r>
          <a:r>
            <a:rPr lang="en-GB" dirty="0"/>
            <a:t> care </a:t>
          </a:r>
          <a:r>
            <a:rPr lang="en-GB" dirty="0" err="1"/>
            <a:t>sa</a:t>
          </a:r>
          <a:r>
            <a:rPr lang="en-GB" dirty="0"/>
            <a:t> </a:t>
          </a:r>
          <a:r>
            <a:rPr lang="en-GB" dirty="0" err="1"/>
            <a:t>ajute</a:t>
          </a:r>
          <a:r>
            <a:rPr lang="en-GB" dirty="0"/>
            <a:t> </a:t>
          </a:r>
          <a:r>
            <a:rPr lang="en-GB" dirty="0" err="1"/>
            <a:t>supravegherea</a:t>
          </a:r>
          <a:r>
            <a:rPr lang="en-GB" dirty="0"/>
            <a:t> </a:t>
          </a:r>
          <a:r>
            <a:rPr lang="en-GB" dirty="0" err="1"/>
            <a:t>unui</a:t>
          </a:r>
          <a:r>
            <a:rPr lang="en-GB" dirty="0"/>
            <a:t> </a:t>
          </a:r>
          <a:r>
            <a:rPr lang="en-GB" dirty="0" err="1"/>
            <a:t>pacient</a:t>
          </a:r>
          <a:endParaRPr lang="en-GB" dirty="0"/>
        </a:p>
      </dgm:t>
    </dgm:pt>
    <dgm:pt modelId="{EF8A9FDB-7D7C-6542-8D42-44B428A8CA77}" type="parTrans" cxnId="{C971E9A6-1973-904E-842D-64CF03B58D2C}">
      <dgm:prSet/>
      <dgm:spPr/>
      <dgm:t>
        <a:bodyPr/>
        <a:lstStyle/>
        <a:p>
          <a:endParaRPr lang="en-GB"/>
        </a:p>
      </dgm:t>
    </dgm:pt>
    <dgm:pt modelId="{7F5B1909-D17A-0E42-B6BE-6B2E58630D72}" type="sibTrans" cxnId="{C971E9A6-1973-904E-842D-64CF03B58D2C}">
      <dgm:prSet/>
      <dgm:spPr/>
      <dgm:t>
        <a:bodyPr/>
        <a:lstStyle/>
        <a:p>
          <a:endParaRPr lang="en-GB"/>
        </a:p>
      </dgm:t>
    </dgm:pt>
    <dgm:pt modelId="{C0B55A07-A0FF-014C-8332-0AF4C26C9A2E}">
      <dgm:prSet phldrT="[Text]"/>
      <dgm:spPr/>
      <dgm:t>
        <a:bodyPr/>
        <a:lstStyle/>
        <a:p>
          <a:r>
            <a:rPr lang="en-GB" dirty="0"/>
            <a:t>Device de </a:t>
          </a:r>
          <a:r>
            <a:rPr lang="en-GB" dirty="0" err="1"/>
            <a:t>monitorizare</a:t>
          </a:r>
          <a:endParaRPr lang="en-GB" dirty="0"/>
        </a:p>
      </dgm:t>
    </dgm:pt>
    <dgm:pt modelId="{A66C4E29-F9C5-D242-B80C-5612B390C2AB}" type="parTrans" cxnId="{5C565179-4FDF-D244-9777-7253F6BA0930}">
      <dgm:prSet/>
      <dgm:spPr/>
      <dgm:t>
        <a:bodyPr/>
        <a:lstStyle/>
        <a:p>
          <a:endParaRPr lang="en-GB"/>
        </a:p>
      </dgm:t>
    </dgm:pt>
    <dgm:pt modelId="{236DDFB0-56B0-5B4F-A406-234B35B8B22B}" type="sibTrans" cxnId="{5C565179-4FDF-D244-9777-7253F6BA0930}">
      <dgm:prSet/>
      <dgm:spPr/>
      <dgm:t>
        <a:bodyPr/>
        <a:lstStyle/>
        <a:p>
          <a:endParaRPr lang="en-GB"/>
        </a:p>
      </dgm:t>
    </dgm:pt>
    <dgm:pt modelId="{61DF560F-9A75-B249-8862-E9DCCD33B78E}" type="pres">
      <dgm:prSet presAssocID="{2C4B2871-3536-1C4F-B1DA-4645DE6C90EF}" presName="cycle" presStyleCnt="0">
        <dgm:presLayoutVars>
          <dgm:dir/>
          <dgm:resizeHandles val="exact"/>
        </dgm:presLayoutVars>
      </dgm:prSet>
      <dgm:spPr/>
    </dgm:pt>
    <dgm:pt modelId="{E4ADE24C-23EE-EA40-88D9-513DE3FB650D}" type="pres">
      <dgm:prSet presAssocID="{42F7706D-208D-4741-9BB4-E6C15D4788A8}" presName="node" presStyleLbl="node1" presStyleIdx="0" presStyleCnt="5">
        <dgm:presLayoutVars>
          <dgm:bulletEnabled val="1"/>
        </dgm:presLayoutVars>
      </dgm:prSet>
      <dgm:spPr/>
    </dgm:pt>
    <dgm:pt modelId="{70AA0AD7-09F7-4342-A442-B80E887052EE}" type="pres">
      <dgm:prSet presAssocID="{BACA4052-E085-6149-B8AF-C5C33BAB0D8B}" presName="sibTrans" presStyleLbl="sibTrans2D1" presStyleIdx="0" presStyleCnt="5"/>
      <dgm:spPr/>
    </dgm:pt>
    <dgm:pt modelId="{6F058914-BDB9-EE45-80FC-1B012BAC7239}" type="pres">
      <dgm:prSet presAssocID="{BACA4052-E085-6149-B8AF-C5C33BAB0D8B}" presName="connectorText" presStyleLbl="sibTrans2D1" presStyleIdx="0" presStyleCnt="5"/>
      <dgm:spPr/>
    </dgm:pt>
    <dgm:pt modelId="{F15CBD98-6767-A841-B3E3-0D0A85B7DB5B}" type="pres">
      <dgm:prSet presAssocID="{1AC9C9C7-D91C-9148-B4CC-4B9E39095AEE}" presName="node" presStyleLbl="node1" presStyleIdx="1" presStyleCnt="5">
        <dgm:presLayoutVars>
          <dgm:bulletEnabled val="1"/>
        </dgm:presLayoutVars>
      </dgm:prSet>
      <dgm:spPr/>
    </dgm:pt>
    <dgm:pt modelId="{57D4D957-D7C5-4A49-ADAD-9CA95C28CF06}" type="pres">
      <dgm:prSet presAssocID="{2B575DFA-CB9D-F446-9042-0FC30F3556B8}" presName="sibTrans" presStyleLbl="sibTrans2D1" presStyleIdx="1" presStyleCnt="5"/>
      <dgm:spPr/>
    </dgm:pt>
    <dgm:pt modelId="{57CD637D-E8CD-1547-A155-3EC3E94CF558}" type="pres">
      <dgm:prSet presAssocID="{2B575DFA-CB9D-F446-9042-0FC30F3556B8}" presName="connectorText" presStyleLbl="sibTrans2D1" presStyleIdx="1" presStyleCnt="5"/>
      <dgm:spPr/>
    </dgm:pt>
    <dgm:pt modelId="{58F2582C-E2DE-2142-9512-453271840ED3}" type="pres">
      <dgm:prSet presAssocID="{CB05CDAD-2FF3-234E-AA9A-FA6E8202F41C}" presName="node" presStyleLbl="node1" presStyleIdx="2" presStyleCnt="5">
        <dgm:presLayoutVars>
          <dgm:bulletEnabled val="1"/>
        </dgm:presLayoutVars>
      </dgm:prSet>
      <dgm:spPr/>
    </dgm:pt>
    <dgm:pt modelId="{F5B16600-EA0F-A744-A24B-B0C27E0DFD86}" type="pres">
      <dgm:prSet presAssocID="{F2183CFD-D5C3-694A-9FB5-0563573B8B5D}" presName="sibTrans" presStyleLbl="sibTrans2D1" presStyleIdx="2" presStyleCnt="5"/>
      <dgm:spPr/>
    </dgm:pt>
    <dgm:pt modelId="{1FB07654-2857-4F45-A3F6-7787E4F2475E}" type="pres">
      <dgm:prSet presAssocID="{F2183CFD-D5C3-694A-9FB5-0563573B8B5D}" presName="connectorText" presStyleLbl="sibTrans2D1" presStyleIdx="2" presStyleCnt="5"/>
      <dgm:spPr/>
    </dgm:pt>
    <dgm:pt modelId="{649E31BA-CE17-EE48-9161-ED0D258B771D}" type="pres">
      <dgm:prSet presAssocID="{9DC9DB06-A091-F44B-B062-5647CF06A072}" presName="node" presStyleLbl="node1" presStyleIdx="3" presStyleCnt="5">
        <dgm:presLayoutVars>
          <dgm:bulletEnabled val="1"/>
        </dgm:presLayoutVars>
      </dgm:prSet>
      <dgm:spPr/>
    </dgm:pt>
    <dgm:pt modelId="{4F8642C8-7C19-C94D-979D-A2949B26A1A0}" type="pres">
      <dgm:prSet presAssocID="{7F5B1909-D17A-0E42-B6BE-6B2E58630D72}" presName="sibTrans" presStyleLbl="sibTrans2D1" presStyleIdx="3" presStyleCnt="5"/>
      <dgm:spPr/>
    </dgm:pt>
    <dgm:pt modelId="{A788BF1C-BC6C-D24C-ABCD-08D03A089E31}" type="pres">
      <dgm:prSet presAssocID="{7F5B1909-D17A-0E42-B6BE-6B2E58630D72}" presName="connectorText" presStyleLbl="sibTrans2D1" presStyleIdx="3" presStyleCnt="5"/>
      <dgm:spPr/>
    </dgm:pt>
    <dgm:pt modelId="{4B9F9E33-3F69-B948-8BE6-078A59844B9F}" type="pres">
      <dgm:prSet presAssocID="{C0B55A07-A0FF-014C-8332-0AF4C26C9A2E}" presName="node" presStyleLbl="node1" presStyleIdx="4" presStyleCnt="5">
        <dgm:presLayoutVars>
          <dgm:bulletEnabled val="1"/>
        </dgm:presLayoutVars>
      </dgm:prSet>
      <dgm:spPr/>
    </dgm:pt>
    <dgm:pt modelId="{AB0A0F76-C98A-BC42-9812-5435E3231D60}" type="pres">
      <dgm:prSet presAssocID="{236DDFB0-56B0-5B4F-A406-234B35B8B22B}" presName="sibTrans" presStyleLbl="sibTrans2D1" presStyleIdx="4" presStyleCnt="5"/>
      <dgm:spPr/>
    </dgm:pt>
    <dgm:pt modelId="{35ADC138-5D61-AD45-9E83-4C6A387A991F}" type="pres">
      <dgm:prSet presAssocID="{236DDFB0-56B0-5B4F-A406-234B35B8B22B}" presName="connectorText" presStyleLbl="sibTrans2D1" presStyleIdx="4" presStyleCnt="5"/>
      <dgm:spPr/>
    </dgm:pt>
  </dgm:ptLst>
  <dgm:cxnLst>
    <dgm:cxn modelId="{F79CB502-E820-C047-B444-D2EAE8F1E042}" type="presOf" srcId="{C0B55A07-A0FF-014C-8332-0AF4C26C9A2E}" destId="{4B9F9E33-3F69-B948-8BE6-078A59844B9F}" srcOrd="0" destOrd="0" presId="urn:microsoft.com/office/officeart/2005/8/layout/cycle2"/>
    <dgm:cxn modelId="{A90E8313-33B2-A94A-83C6-5B96982BE5A2}" type="presOf" srcId="{BACA4052-E085-6149-B8AF-C5C33BAB0D8B}" destId="{6F058914-BDB9-EE45-80FC-1B012BAC7239}" srcOrd="1" destOrd="0" presId="urn:microsoft.com/office/officeart/2005/8/layout/cycle2"/>
    <dgm:cxn modelId="{ABCC9C16-3A5C-7F41-B74D-A7C104B232C3}" type="presOf" srcId="{236DDFB0-56B0-5B4F-A406-234B35B8B22B}" destId="{AB0A0F76-C98A-BC42-9812-5435E3231D60}" srcOrd="0" destOrd="0" presId="urn:microsoft.com/office/officeart/2005/8/layout/cycle2"/>
    <dgm:cxn modelId="{AD8F2721-68DA-3F47-8B10-0556F0A7CA50}" srcId="{2C4B2871-3536-1C4F-B1DA-4645DE6C90EF}" destId="{42F7706D-208D-4741-9BB4-E6C15D4788A8}" srcOrd="0" destOrd="0" parTransId="{2AA3A478-64AF-D342-B875-DE8E16B8BCF0}" sibTransId="{BACA4052-E085-6149-B8AF-C5C33BAB0D8B}"/>
    <dgm:cxn modelId="{FF03E139-E4F2-3740-8DBD-B1900D790AEE}" type="presOf" srcId="{236DDFB0-56B0-5B4F-A406-234B35B8B22B}" destId="{35ADC138-5D61-AD45-9E83-4C6A387A991F}" srcOrd="1" destOrd="0" presId="urn:microsoft.com/office/officeart/2005/8/layout/cycle2"/>
    <dgm:cxn modelId="{8C41493A-05CA-A54F-B75A-7DA5F57300A4}" type="presOf" srcId="{CB05CDAD-2FF3-234E-AA9A-FA6E8202F41C}" destId="{58F2582C-E2DE-2142-9512-453271840ED3}" srcOrd="0" destOrd="0" presId="urn:microsoft.com/office/officeart/2005/8/layout/cycle2"/>
    <dgm:cxn modelId="{15047F52-517B-AC42-BA99-1D63DB48D51E}" type="presOf" srcId="{9DC9DB06-A091-F44B-B062-5647CF06A072}" destId="{649E31BA-CE17-EE48-9161-ED0D258B771D}" srcOrd="0" destOrd="0" presId="urn:microsoft.com/office/officeart/2005/8/layout/cycle2"/>
    <dgm:cxn modelId="{65D0BA68-75B8-554E-8D7D-0B8591B4EF58}" type="presOf" srcId="{1AC9C9C7-D91C-9148-B4CC-4B9E39095AEE}" destId="{F15CBD98-6767-A841-B3E3-0D0A85B7DB5B}" srcOrd="0" destOrd="0" presId="urn:microsoft.com/office/officeart/2005/8/layout/cycle2"/>
    <dgm:cxn modelId="{861EAC6E-E420-7E41-B832-82857A058AAC}" type="presOf" srcId="{2B575DFA-CB9D-F446-9042-0FC30F3556B8}" destId="{57D4D957-D7C5-4A49-ADAD-9CA95C28CF06}" srcOrd="0" destOrd="0" presId="urn:microsoft.com/office/officeart/2005/8/layout/cycle2"/>
    <dgm:cxn modelId="{5C565179-4FDF-D244-9777-7253F6BA0930}" srcId="{2C4B2871-3536-1C4F-B1DA-4645DE6C90EF}" destId="{C0B55A07-A0FF-014C-8332-0AF4C26C9A2E}" srcOrd="4" destOrd="0" parTransId="{A66C4E29-F9C5-D242-B80C-5612B390C2AB}" sibTransId="{236DDFB0-56B0-5B4F-A406-234B35B8B22B}"/>
    <dgm:cxn modelId="{11958A7E-828E-DA4D-93FE-AD4CDCD1AD66}" type="presOf" srcId="{7F5B1909-D17A-0E42-B6BE-6B2E58630D72}" destId="{4F8642C8-7C19-C94D-979D-A2949B26A1A0}" srcOrd="0" destOrd="0" presId="urn:microsoft.com/office/officeart/2005/8/layout/cycle2"/>
    <dgm:cxn modelId="{CEF57A80-987D-D64D-A8AF-D141B6099C5F}" type="presOf" srcId="{BACA4052-E085-6149-B8AF-C5C33BAB0D8B}" destId="{70AA0AD7-09F7-4342-A442-B80E887052EE}" srcOrd="0" destOrd="0" presId="urn:microsoft.com/office/officeart/2005/8/layout/cycle2"/>
    <dgm:cxn modelId="{F930FA99-ED8F-544C-8C5F-2B0AAFFAF95D}" type="presOf" srcId="{F2183CFD-D5C3-694A-9FB5-0563573B8B5D}" destId="{1FB07654-2857-4F45-A3F6-7787E4F2475E}" srcOrd="1" destOrd="0" presId="urn:microsoft.com/office/officeart/2005/8/layout/cycle2"/>
    <dgm:cxn modelId="{22CB34A5-53C6-B144-B4D2-664B560C1AF0}" srcId="{2C4B2871-3536-1C4F-B1DA-4645DE6C90EF}" destId="{1AC9C9C7-D91C-9148-B4CC-4B9E39095AEE}" srcOrd="1" destOrd="0" parTransId="{1BC582C0-407D-F343-889E-E693903B8A3B}" sibTransId="{2B575DFA-CB9D-F446-9042-0FC30F3556B8}"/>
    <dgm:cxn modelId="{C971E9A6-1973-904E-842D-64CF03B58D2C}" srcId="{2C4B2871-3536-1C4F-B1DA-4645DE6C90EF}" destId="{9DC9DB06-A091-F44B-B062-5647CF06A072}" srcOrd="3" destOrd="0" parTransId="{EF8A9FDB-7D7C-6542-8D42-44B428A8CA77}" sibTransId="{7F5B1909-D17A-0E42-B6BE-6B2E58630D72}"/>
    <dgm:cxn modelId="{889D0CC2-33F8-7B47-8EF2-C01F936845C6}" type="presOf" srcId="{F2183CFD-D5C3-694A-9FB5-0563573B8B5D}" destId="{F5B16600-EA0F-A744-A24B-B0C27E0DFD86}" srcOrd="0" destOrd="0" presId="urn:microsoft.com/office/officeart/2005/8/layout/cycle2"/>
    <dgm:cxn modelId="{80B0C7CA-4FB6-F949-AEA6-ED6936D84C67}" srcId="{2C4B2871-3536-1C4F-B1DA-4645DE6C90EF}" destId="{CB05CDAD-2FF3-234E-AA9A-FA6E8202F41C}" srcOrd="2" destOrd="0" parTransId="{4B0D8771-8953-4747-B7A4-3FC0AFDB897C}" sibTransId="{F2183CFD-D5C3-694A-9FB5-0563573B8B5D}"/>
    <dgm:cxn modelId="{6D989AD4-A497-7F4C-B917-9A529E603D41}" type="presOf" srcId="{42F7706D-208D-4741-9BB4-E6C15D4788A8}" destId="{E4ADE24C-23EE-EA40-88D9-513DE3FB650D}" srcOrd="0" destOrd="0" presId="urn:microsoft.com/office/officeart/2005/8/layout/cycle2"/>
    <dgm:cxn modelId="{F8AF61D6-ACD7-1D4F-BDE3-82BDDF18A268}" type="presOf" srcId="{7F5B1909-D17A-0E42-B6BE-6B2E58630D72}" destId="{A788BF1C-BC6C-D24C-ABCD-08D03A089E31}" srcOrd="1" destOrd="0" presId="urn:microsoft.com/office/officeart/2005/8/layout/cycle2"/>
    <dgm:cxn modelId="{566094DA-D45A-A342-96D4-F40A7E2D5F98}" type="presOf" srcId="{2B575DFA-CB9D-F446-9042-0FC30F3556B8}" destId="{57CD637D-E8CD-1547-A155-3EC3E94CF558}" srcOrd="1" destOrd="0" presId="urn:microsoft.com/office/officeart/2005/8/layout/cycle2"/>
    <dgm:cxn modelId="{C8FEBFF2-0140-AD4D-843D-04938B3B2A01}" type="presOf" srcId="{2C4B2871-3536-1C4F-B1DA-4645DE6C90EF}" destId="{61DF560F-9A75-B249-8862-E9DCCD33B78E}" srcOrd="0" destOrd="0" presId="urn:microsoft.com/office/officeart/2005/8/layout/cycle2"/>
    <dgm:cxn modelId="{8C1403DA-2206-8B44-92E5-A9532A997B02}" type="presParOf" srcId="{61DF560F-9A75-B249-8862-E9DCCD33B78E}" destId="{E4ADE24C-23EE-EA40-88D9-513DE3FB650D}" srcOrd="0" destOrd="0" presId="urn:microsoft.com/office/officeart/2005/8/layout/cycle2"/>
    <dgm:cxn modelId="{67124FCA-0562-4848-9D6F-A9756F2E6580}" type="presParOf" srcId="{61DF560F-9A75-B249-8862-E9DCCD33B78E}" destId="{70AA0AD7-09F7-4342-A442-B80E887052EE}" srcOrd="1" destOrd="0" presId="urn:microsoft.com/office/officeart/2005/8/layout/cycle2"/>
    <dgm:cxn modelId="{FE5F4AB3-5992-CA47-B32E-C49714D43F6B}" type="presParOf" srcId="{70AA0AD7-09F7-4342-A442-B80E887052EE}" destId="{6F058914-BDB9-EE45-80FC-1B012BAC7239}" srcOrd="0" destOrd="0" presId="urn:microsoft.com/office/officeart/2005/8/layout/cycle2"/>
    <dgm:cxn modelId="{A9D45224-FAF4-5F48-85F0-B1A24636819B}" type="presParOf" srcId="{61DF560F-9A75-B249-8862-E9DCCD33B78E}" destId="{F15CBD98-6767-A841-B3E3-0D0A85B7DB5B}" srcOrd="2" destOrd="0" presId="urn:microsoft.com/office/officeart/2005/8/layout/cycle2"/>
    <dgm:cxn modelId="{1554CE4D-6AE3-0844-9959-A08E332FD7EA}" type="presParOf" srcId="{61DF560F-9A75-B249-8862-E9DCCD33B78E}" destId="{57D4D957-D7C5-4A49-ADAD-9CA95C28CF06}" srcOrd="3" destOrd="0" presId="urn:microsoft.com/office/officeart/2005/8/layout/cycle2"/>
    <dgm:cxn modelId="{85EDA502-009F-D04C-A7BA-826FAC91A0CF}" type="presParOf" srcId="{57D4D957-D7C5-4A49-ADAD-9CA95C28CF06}" destId="{57CD637D-E8CD-1547-A155-3EC3E94CF558}" srcOrd="0" destOrd="0" presId="urn:microsoft.com/office/officeart/2005/8/layout/cycle2"/>
    <dgm:cxn modelId="{B7D4CF1A-341F-8249-999B-6B61C5300B93}" type="presParOf" srcId="{61DF560F-9A75-B249-8862-E9DCCD33B78E}" destId="{58F2582C-E2DE-2142-9512-453271840ED3}" srcOrd="4" destOrd="0" presId="urn:microsoft.com/office/officeart/2005/8/layout/cycle2"/>
    <dgm:cxn modelId="{2E99D0E7-7ABB-6E47-9710-524DB92CCE86}" type="presParOf" srcId="{61DF560F-9A75-B249-8862-E9DCCD33B78E}" destId="{F5B16600-EA0F-A744-A24B-B0C27E0DFD86}" srcOrd="5" destOrd="0" presId="urn:microsoft.com/office/officeart/2005/8/layout/cycle2"/>
    <dgm:cxn modelId="{DDF84B10-C09B-3F46-8369-44035BF7B7EF}" type="presParOf" srcId="{F5B16600-EA0F-A744-A24B-B0C27E0DFD86}" destId="{1FB07654-2857-4F45-A3F6-7787E4F2475E}" srcOrd="0" destOrd="0" presId="urn:microsoft.com/office/officeart/2005/8/layout/cycle2"/>
    <dgm:cxn modelId="{8A92D145-CFB4-8A46-ADE0-DE19E51C287B}" type="presParOf" srcId="{61DF560F-9A75-B249-8862-E9DCCD33B78E}" destId="{649E31BA-CE17-EE48-9161-ED0D258B771D}" srcOrd="6" destOrd="0" presId="urn:microsoft.com/office/officeart/2005/8/layout/cycle2"/>
    <dgm:cxn modelId="{2A855A16-2A5A-B749-B58B-A40D3340EA2B}" type="presParOf" srcId="{61DF560F-9A75-B249-8862-E9DCCD33B78E}" destId="{4F8642C8-7C19-C94D-979D-A2949B26A1A0}" srcOrd="7" destOrd="0" presId="urn:microsoft.com/office/officeart/2005/8/layout/cycle2"/>
    <dgm:cxn modelId="{36796E3E-36BA-E74D-B7C0-F52FE34B0B40}" type="presParOf" srcId="{4F8642C8-7C19-C94D-979D-A2949B26A1A0}" destId="{A788BF1C-BC6C-D24C-ABCD-08D03A089E31}" srcOrd="0" destOrd="0" presId="urn:microsoft.com/office/officeart/2005/8/layout/cycle2"/>
    <dgm:cxn modelId="{15B10ADC-D511-0E4D-8E98-3EB6648201F4}" type="presParOf" srcId="{61DF560F-9A75-B249-8862-E9DCCD33B78E}" destId="{4B9F9E33-3F69-B948-8BE6-078A59844B9F}" srcOrd="8" destOrd="0" presId="urn:microsoft.com/office/officeart/2005/8/layout/cycle2"/>
    <dgm:cxn modelId="{638A5709-09D9-8A48-8E81-132838B6E4AB}" type="presParOf" srcId="{61DF560F-9A75-B249-8862-E9DCCD33B78E}" destId="{AB0A0F76-C98A-BC42-9812-5435E3231D60}" srcOrd="9" destOrd="0" presId="urn:microsoft.com/office/officeart/2005/8/layout/cycle2"/>
    <dgm:cxn modelId="{515510F9-9BEE-5B44-9D66-8A4C576759E3}" type="presParOf" srcId="{AB0A0F76-C98A-BC42-9812-5435E3231D60}" destId="{35ADC138-5D61-AD45-9E83-4C6A387A99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B2D61-1A92-440D-8E61-3559B4A6B1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AE350D0-A7C9-49C0-B6E3-B00501869EC6}">
      <dgm:prSet phldrT="[Text]"/>
      <dgm:spPr/>
      <dgm:t>
        <a:bodyPr/>
        <a:lstStyle/>
        <a:p>
          <a:r>
            <a:rPr lang="ro-RO" dirty="0"/>
            <a:t>Mai multe </a:t>
          </a:r>
          <a:r>
            <a:rPr lang="ro-RO" dirty="0" err="1"/>
            <a:t>informatii</a:t>
          </a:r>
          <a:endParaRPr lang="ro-RO" dirty="0"/>
        </a:p>
        <a:p>
          <a:r>
            <a:rPr lang="ro-RO" dirty="0"/>
            <a:t>Un acces mai bun la serviciile de </a:t>
          </a:r>
          <a:r>
            <a:rPr lang="ro-RO" dirty="0" err="1"/>
            <a:t>sanatate</a:t>
          </a:r>
          <a:r>
            <a:rPr lang="ro-RO" dirty="0"/>
            <a:t> </a:t>
          </a:r>
        </a:p>
      </dgm:t>
    </dgm:pt>
    <dgm:pt modelId="{FFC52626-EF30-4610-8389-73009879B8A4}" type="parTrans" cxnId="{F2F0715D-84E2-4778-AAC7-67EF237EB854}">
      <dgm:prSet/>
      <dgm:spPr/>
      <dgm:t>
        <a:bodyPr/>
        <a:lstStyle/>
        <a:p>
          <a:endParaRPr lang="ro-RO"/>
        </a:p>
      </dgm:t>
    </dgm:pt>
    <dgm:pt modelId="{5546914A-6A22-44A2-9B02-2C6ADA9D4301}" type="sibTrans" cxnId="{F2F0715D-84E2-4778-AAC7-67EF237EB854}">
      <dgm:prSet/>
      <dgm:spPr/>
      <dgm:t>
        <a:bodyPr/>
        <a:lstStyle/>
        <a:p>
          <a:endParaRPr lang="ro-RO"/>
        </a:p>
      </dgm:t>
    </dgm:pt>
    <dgm:pt modelId="{B1CC9505-613B-4CFA-A1B9-6CAAAE42597F}">
      <dgm:prSet phldrT="[Text]"/>
      <dgm:spPr/>
      <dgm:t>
        <a:bodyPr/>
        <a:lstStyle/>
        <a:p>
          <a:r>
            <a:rPr lang="ro-RO" dirty="0"/>
            <a:t>Identificarea </a:t>
          </a:r>
          <a:r>
            <a:rPr lang="ro-RO" dirty="0" err="1"/>
            <a:t>solutiilor</a:t>
          </a:r>
          <a:r>
            <a:rPr lang="ro-RO" dirty="0"/>
            <a:t> pentru problemele din sistem</a:t>
          </a:r>
        </a:p>
        <a:p>
          <a:r>
            <a:rPr lang="ro-RO" b="1" dirty="0"/>
            <a:t>Sa </a:t>
          </a:r>
          <a:r>
            <a:rPr lang="ro-RO" b="1" dirty="0" err="1"/>
            <a:t>aiba</a:t>
          </a:r>
          <a:r>
            <a:rPr lang="ro-RO" b="1" dirty="0"/>
            <a:t> o voce in decizie!</a:t>
          </a:r>
          <a:endParaRPr lang="ro-RO" dirty="0"/>
        </a:p>
      </dgm:t>
    </dgm:pt>
    <dgm:pt modelId="{5B5534A6-15E2-4F1F-9F50-A1BBAA1822F5}" type="parTrans" cxnId="{A5867045-078D-4104-A2AA-1C1DDA7922C5}">
      <dgm:prSet/>
      <dgm:spPr/>
      <dgm:t>
        <a:bodyPr/>
        <a:lstStyle/>
        <a:p>
          <a:endParaRPr lang="ro-RO"/>
        </a:p>
      </dgm:t>
    </dgm:pt>
    <dgm:pt modelId="{944E23CC-262B-4DC2-AAEA-99AECDC906E9}" type="sibTrans" cxnId="{A5867045-078D-4104-A2AA-1C1DDA7922C5}">
      <dgm:prSet/>
      <dgm:spPr/>
      <dgm:t>
        <a:bodyPr/>
        <a:lstStyle/>
        <a:p>
          <a:endParaRPr lang="ro-RO"/>
        </a:p>
      </dgm:t>
    </dgm:pt>
    <dgm:pt modelId="{2F84EA58-DBC7-49AD-942A-F78E51E4CF9C}">
      <dgm:prSet phldrT="[Text]"/>
      <dgm:spPr/>
      <dgm:t>
        <a:bodyPr/>
        <a:lstStyle/>
        <a:p>
          <a:r>
            <a:rPr lang="ro-RO" dirty="0"/>
            <a:t>Mai mult control asupra </a:t>
          </a:r>
          <a:r>
            <a:rPr lang="ro-RO" dirty="0" err="1"/>
            <a:t>afectiunii</a:t>
          </a:r>
          <a:r>
            <a:rPr lang="ro-RO" dirty="0"/>
            <a:t> lor</a:t>
          </a:r>
        </a:p>
        <a:p>
          <a:r>
            <a:rPr lang="ro-RO" dirty="0"/>
            <a:t>Mai mult control asupra datelor lor medicale</a:t>
          </a:r>
        </a:p>
      </dgm:t>
    </dgm:pt>
    <dgm:pt modelId="{58D49FBD-A921-460A-ACA6-3DC170AA1D94}" type="sibTrans" cxnId="{B072B8E4-B187-4C86-B71A-7196C12D4871}">
      <dgm:prSet/>
      <dgm:spPr/>
      <dgm:t>
        <a:bodyPr/>
        <a:lstStyle/>
        <a:p>
          <a:endParaRPr lang="ro-RO"/>
        </a:p>
      </dgm:t>
    </dgm:pt>
    <dgm:pt modelId="{7253EB14-52C4-4695-9476-01853EBBFD2F}" type="parTrans" cxnId="{B072B8E4-B187-4C86-B71A-7196C12D4871}">
      <dgm:prSet/>
      <dgm:spPr/>
      <dgm:t>
        <a:bodyPr/>
        <a:lstStyle/>
        <a:p>
          <a:endParaRPr lang="ro-RO"/>
        </a:p>
      </dgm:t>
    </dgm:pt>
    <dgm:pt modelId="{7F489C47-87F1-41BE-985B-1AE584D89809}" type="pres">
      <dgm:prSet presAssocID="{9DEB2D61-1A92-440D-8E61-3559B4A6B1EF}" presName="outerComposite" presStyleCnt="0">
        <dgm:presLayoutVars>
          <dgm:chMax val="5"/>
          <dgm:dir/>
          <dgm:resizeHandles val="exact"/>
        </dgm:presLayoutVars>
      </dgm:prSet>
      <dgm:spPr/>
    </dgm:pt>
    <dgm:pt modelId="{D59BDBB1-EDEC-42B3-9B7F-C3A465685621}" type="pres">
      <dgm:prSet presAssocID="{9DEB2D61-1A92-440D-8E61-3559B4A6B1EF}" presName="dummyMaxCanvas" presStyleCnt="0">
        <dgm:presLayoutVars/>
      </dgm:prSet>
      <dgm:spPr/>
    </dgm:pt>
    <dgm:pt modelId="{A47FAE07-6AF2-476D-9499-14458BFC2ECF}" type="pres">
      <dgm:prSet presAssocID="{9DEB2D61-1A92-440D-8E61-3559B4A6B1EF}" presName="ThreeNodes_1" presStyleLbl="node1" presStyleIdx="0" presStyleCnt="3">
        <dgm:presLayoutVars>
          <dgm:bulletEnabled val="1"/>
        </dgm:presLayoutVars>
      </dgm:prSet>
      <dgm:spPr/>
    </dgm:pt>
    <dgm:pt modelId="{C79C3F17-A9E5-45E4-9BAC-30C1CD870C89}" type="pres">
      <dgm:prSet presAssocID="{9DEB2D61-1A92-440D-8E61-3559B4A6B1EF}" presName="ThreeNodes_2" presStyleLbl="node1" presStyleIdx="1" presStyleCnt="3" custLinFactNeighborX="-864" custLinFactNeighborY="1092">
        <dgm:presLayoutVars>
          <dgm:bulletEnabled val="1"/>
        </dgm:presLayoutVars>
      </dgm:prSet>
      <dgm:spPr/>
    </dgm:pt>
    <dgm:pt modelId="{C740AF90-B2EE-4065-B4AC-3DAC3F30D603}" type="pres">
      <dgm:prSet presAssocID="{9DEB2D61-1A92-440D-8E61-3559B4A6B1EF}" presName="ThreeNodes_3" presStyleLbl="node1" presStyleIdx="2" presStyleCnt="3">
        <dgm:presLayoutVars>
          <dgm:bulletEnabled val="1"/>
        </dgm:presLayoutVars>
      </dgm:prSet>
      <dgm:spPr/>
    </dgm:pt>
    <dgm:pt modelId="{20CB28E3-2D40-4734-89E8-9720F71A8791}" type="pres">
      <dgm:prSet presAssocID="{9DEB2D61-1A92-440D-8E61-3559B4A6B1EF}" presName="ThreeConn_1-2" presStyleLbl="fgAccFollowNode1" presStyleIdx="0" presStyleCnt="2">
        <dgm:presLayoutVars>
          <dgm:bulletEnabled val="1"/>
        </dgm:presLayoutVars>
      </dgm:prSet>
      <dgm:spPr/>
    </dgm:pt>
    <dgm:pt modelId="{78B7D7F6-DA6D-432A-88FA-EAB58D34216D}" type="pres">
      <dgm:prSet presAssocID="{9DEB2D61-1A92-440D-8E61-3559B4A6B1EF}" presName="ThreeConn_2-3" presStyleLbl="fgAccFollowNode1" presStyleIdx="1" presStyleCnt="2">
        <dgm:presLayoutVars>
          <dgm:bulletEnabled val="1"/>
        </dgm:presLayoutVars>
      </dgm:prSet>
      <dgm:spPr/>
    </dgm:pt>
    <dgm:pt modelId="{D39D1732-ACC9-4A21-9033-378DA2235767}" type="pres">
      <dgm:prSet presAssocID="{9DEB2D61-1A92-440D-8E61-3559B4A6B1EF}" presName="ThreeNodes_1_text" presStyleLbl="node1" presStyleIdx="2" presStyleCnt="3">
        <dgm:presLayoutVars>
          <dgm:bulletEnabled val="1"/>
        </dgm:presLayoutVars>
      </dgm:prSet>
      <dgm:spPr/>
    </dgm:pt>
    <dgm:pt modelId="{D4F207BF-89BA-4C02-ABA3-1FC4B4F329AA}" type="pres">
      <dgm:prSet presAssocID="{9DEB2D61-1A92-440D-8E61-3559B4A6B1EF}" presName="ThreeNodes_2_text" presStyleLbl="node1" presStyleIdx="2" presStyleCnt="3">
        <dgm:presLayoutVars>
          <dgm:bulletEnabled val="1"/>
        </dgm:presLayoutVars>
      </dgm:prSet>
      <dgm:spPr/>
    </dgm:pt>
    <dgm:pt modelId="{854488A2-8511-4F26-91CB-B107A8F2D35F}" type="pres">
      <dgm:prSet presAssocID="{9DEB2D61-1A92-440D-8E61-3559B4A6B1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B8B6C05-6414-44A4-8AE2-B9B692022110}" type="presOf" srcId="{2F84EA58-DBC7-49AD-942A-F78E51E4CF9C}" destId="{C79C3F17-A9E5-45E4-9BAC-30C1CD870C89}" srcOrd="0" destOrd="0" presId="urn:microsoft.com/office/officeart/2005/8/layout/vProcess5"/>
    <dgm:cxn modelId="{A5867045-078D-4104-A2AA-1C1DDA7922C5}" srcId="{9DEB2D61-1A92-440D-8E61-3559B4A6B1EF}" destId="{B1CC9505-613B-4CFA-A1B9-6CAAAE42597F}" srcOrd="2" destOrd="0" parTransId="{5B5534A6-15E2-4F1F-9F50-A1BBAA1822F5}" sibTransId="{944E23CC-262B-4DC2-AAEA-99AECDC906E9}"/>
    <dgm:cxn modelId="{F2F0715D-84E2-4778-AAC7-67EF237EB854}" srcId="{9DEB2D61-1A92-440D-8E61-3559B4A6B1EF}" destId="{5AE350D0-A7C9-49C0-B6E3-B00501869EC6}" srcOrd="0" destOrd="0" parTransId="{FFC52626-EF30-4610-8389-73009879B8A4}" sibTransId="{5546914A-6A22-44A2-9B02-2C6ADA9D4301}"/>
    <dgm:cxn modelId="{C8170660-3F95-4C06-918E-E92F2695E309}" type="presOf" srcId="{5AE350D0-A7C9-49C0-B6E3-B00501869EC6}" destId="{A47FAE07-6AF2-476D-9499-14458BFC2ECF}" srcOrd="0" destOrd="0" presId="urn:microsoft.com/office/officeart/2005/8/layout/vProcess5"/>
    <dgm:cxn modelId="{CE46DE64-E210-4706-9F72-1848664D032A}" type="presOf" srcId="{2F84EA58-DBC7-49AD-942A-F78E51E4CF9C}" destId="{D4F207BF-89BA-4C02-ABA3-1FC4B4F329AA}" srcOrd="1" destOrd="0" presId="urn:microsoft.com/office/officeart/2005/8/layout/vProcess5"/>
    <dgm:cxn modelId="{3949C565-79B8-4FBC-BE20-AE13E60546A3}" type="presOf" srcId="{B1CC9505-613B-4CFA-A1B9-6CAAAE42597F}" destId="{854488A2-8511-4F26-91CB-B107A8F2D35F}" srcOrd="1" destOrd="0" presId="urn:microsoft.com/office/officeart/2005/8/layout/vProcess5"/>
    <dgm:cxn modelId="{FDCCF478-9A73-422B-8BEA-BAEC1884E7F3}" type="presOf" srcId="{B1CC9505-613B-4CFA-A1B9-6CAAAE42597F}" destId="{C740AF90-B2EE-4065-B4AC-3DAC3F30D603}" srcOrd="0" destOrd="0" presId="urn:microsoft.com/office/officeart/2005/8/layout/vProcess5"/>
    <dgm:cxn modelId="{3082578C-9FEA-46D9-940D-C7E969E465E9}" type="presOf" srcId="{5546914A-6A22-44A2-9B02-2C6ADA9D4301}" destId="{20CB28E3-2D40-4734-89E8-9720F71A8791}" srcOrd="0" destOrd="0" presId="urn:microsoft.com/office/officeart/2005/8/layout/vProcess5"/>
    <dgm:cxn modelId="{C6227493-0539-4E4F-855A-F345C1DCDA6F}" type="presOf" srcId="{58D49FBD-A921-460A-ACA6-3DC170AA1D94}" destId="{78B7D7F6-DA6D-432A-88FA-EAB58D34216D}" srcOrd="0" destOrd="0" presId="urn:microsoft.com/office/officeart/2005/8/layout/vProcess5"/>
    <dgm:cxn modelId="{D0986DCD-972C-42B9-8264-FE2C0F48899B}" type="presOf" srcId="{9DEB2D61-1A92-440D-8E61-3559B4A6B1EF}" destId="{7F489C47-87F1-41BE-985B-1AE584D89809}" srcOrd="0" destOrd="0" presId="urn:microsoft.com/office/officeart/2005/8/layout/vProcess5"/>
    <dgm:cxn modelId="{B072B8E4-B187-4C86-B71A-7196C12D4871}" srcId="{9DEB2D61-1A92-440D-8E61-3559B4A6B1EF}" destId="{2F84EA58-DBC7-49AD-942A-F78E51E4CF9C}" srcOrd="1" destOrd="0" parTransId="{7253EB14-52C4-4695-9476-01853EBBFD2F}" sibTransId="{58D49FBD-A921-460A-ACA6-3DC170AA1D94}"/>
    <dgm:cxn modelId="{FA574DE9-B1A4-42D0-80A9-86556C7C1F2A}" type="presOf" srcId="{5AE350D0-A7C9-49C0-B6E3-B00501869EC6}" destId="{D39D1732-ACC9-4A21-9033-378DA2235767}" srcOrd="1" destOrd="0" presId="urn:microsoft.com/office/officeart/2005/8/layout/vProcess5"/>
    <dgm:cxn modelId="{7BF55DF2-A7F5-4077-AB2E-D6A262106990}" type="presParOf" srcId="{7F489C47-87F1-41BE-985B-1AE584D89809}" destId="{D59BDBB1-EDEC-42B3-9B7F-C3A465685621}" srcOrd="0" destOrd="0" presId="urn:microsoft.com/office/officeart/2005/8/layout/vProcess5"/>
    <dgm:cxn modelId="{16E5C842-36CF-495A-B3E1-E30BC59496E3}" type="presParOf" srcId="{7F489C47-87F1-41BE-985B-1AE584D89809}" destId="{A47FAE07-6AF2-476D-9499-14458BFC2ECF}" srcOrd="1" destOrd="0" presId="urn:microsoft.com/office/officeart/2005/8/layout/vProcess5"/>
    <dgm:cxn modelId="{A3A9E766-E9CC-4B99-A897-C0CB930F04A1}" type="presParOf" srcId="{7F489C47-87F1-41BE-985B-1AE584D89809}" destId="{C79C3F17-A9E5-45E4-9BAC-30C1CD870C89}" srcOrd="2" destOrd="0" presId="urn:microsoft.com/office/officeart/2005/8/layout/vProcess5"/>
    <dgm:cxn modelId="{8F2790D1-08F7-4719-BBE5-C77754B86378}" type="presParOf" srcId="{7F489C47-87F1-41BE-985B-1AE584D89809}" destId="{C740AF90-B2EE-4065-B4AC-3DAC3F30D603}" srcOrd="3" destOrd="0" presId="urn:microsoft.com/office/officeart/2005/8/layout/vProcess5"/>
    <dgm:cxn modelId="{E7980FC5-8041-48B6-847B-9B8A31B95974}" type="presParOf" srcId="{7F489C47-87F1-41BE-985B-1AE584D89809}" destId="{20CB28E3-2D40-4734-89E8-9720F71A8791}" srcOrd="4" destOrd="0" presId="urn:microsoft.com/office/officeart/2005/8/layout/vProcess5"/>
    <dgm:cxn modelId="{FF99C5BE-E63B-41FB-A0EB-DFAD2502765F}" type="presParOf" srcId="{7F489C47-87F1-41BE-985B-1AE584D89809}" destId="{78B7D7F6-DA6D-432A-88FA-EAB58D34216D}" srcOrd="5" destOrd="0" presId="urn:microsoft.com/office/officeart/2005/8/layout/vProcess5"/>
    <dgm:cxn modelId="{02BC2BFD-0A89-463E-BF2F-63DFB266D33F}" type="presParOf" srcId="{7F489C47-87F1-41BE-985B-1AE584D89809}" destId="{D39D1732-ACC9-4A21-9033-378DA2235767}" srcOrd="6" destOrd="0" presId="urn:microsoft.com/office/officeart/2005/8/layout/vProcess5"/>
    <dgm:cxn modelId="{F04CBDC1-10F5-4590-A210-7DEA392A19C9}" type="presParOf" srcId="{7F489C47-87F1-41BE-985B-1AE584D89809}" destId="{D4F207BF-89BA-4C02-ABA3-1FC4B4F329AA}" srcOrd="7" destOrd="0" presId="urn:microsoft.com/office/officeart/2005/8/layout/vProcess5"/>
    <dgm:cxn modelId="{F105C045-E479-4693-886C-A2AC20BBB973}" type="presParOf" srcId="{7F489C47-87F1-41BE-985B-1AE584D89809}" destId="{854488A2-8511-4F26-91CB-B107A8F2D3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B2D61-1A92-440D-8E61-3559B4A6B1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AE350D0-A7C9-49C0-B6E3-B00501869EC6}">
      <dgm:prSet phldrT="[Text]"/>
      <dgm:spPr/>
      <dgm:t>
        <a:bodyPr/>
        <a:lstStyle/>
        <a:p>
          <a:r>
            <a:rPr lang="ro-RO" dirty="0" err="1"/>
            <a:t>Universitati</a:t>
          </a:r>
          <a:r>
            <a:rPr lang="ro-RO" dirty="0"/>
            <a:t>/institute de cercetare</a:t>
          </a:r>
        </a:p>
      </dgm:t>
    </dgm:pt>
    <dgm:pt modelId="{FFC52626-EF30-4610-8389-73009879B8A4}" type="parTrans" cxnId="{F2F0715D-84E2-4778-AAC7-67EF237EB854}">
      <dgm:prSet/>
      <dgm:spPr/>
      <dgm:t>
        <a:bodyPr/>
        <a:lstStyle/>
        <a:p>
          <a:endParaRPr lang="ro-RO"/>
        </a:p>
      </dgm:t>
    </dgm:pt>
    <dgm:pt modelId="{5546914A-6A22-44A2-9B02-2C6ADA9D4301}" type="sibTrans" cxnId="{F2F0715D-84E2-4778-AAC7-67EF237EB854}">
      <dgm:prSet/>
      <dgm:spPr/>
      <dgm:t>
        <a:bodyPr/>
        <a:lstStyle/>
        <a:p>
          <a:endParaRPr lang="ro-RO"/>
        </a:p>
      </dgm:t>
    </dgm:pt>
    <dgm:pt modelId="{B1CC9505-613B-4CFA-A1B9-6CAAAE42597F}">
      <dgm:prSet phldrT="[Text]"/>
      <dgm:spPr/>
      <dgm:t>
        <a:bodyPr/>
        <a:lstStyle/>
        <a:p>
          <a:r>
            <a:rPr lang="ro-RO" dirty="0"/>
            <a:t>ONG-uri/</a:t>
          </a:r>
          <a:r>
            <a:rPr lang="ro-RO" dirty="0" err="1"/>
            <a:t>benficiari</a:t>
          </a:r>
          <a:r>
            <a:rPr lang="ro-RO" dirty="0"/>
            <a:t> finali – </a:t>
          </a:r>
          <a:r>
            <a:rPr lang="ro-RO" dirty="0" err="1"/>
            <a:t>pacienti</a:t>
          </a:r>
          <a:r>
            <a:rPr lang="ro-RO" dirty="0"/>
            <a:t>/</a:t>
          </a:r>
          <a:r>
            <a:rPr lang="ro-RO" dirty="0" err="1"/>
            <a:t>cetateni</a:t>
          </a:r>
          <a:endParaRPr lang="ro-RO" dirty="0"/>
        </a:p>
      </dgm:t>
    </dgm:pt>
    <dgm:pt modelId="{5B5534A6-15E2-4F1F-9F50-A1BBAA1822F5}" type="parTrans" cxnId="{A5867045-078D-4104-A2AA-1C1DDA7922C5}">
      <dgm:prSet/>
      <dgm:spPr/>
      <dgm:t>
        <a:bodyPr/>
        <a:lstStyle/>
        <a:p>
          <a:endParaRPr lang="ro-RO"/>
        </a:p>
      </dgm:t>
    </dgm:pt>
    <dgm:pt modelId="{944E23CC-262B-4DC2-AAEA-99AECDC906E9}" type="sibTrans" cxnId="{A5867045-078D-4104-A2AA-1C1DDA7922C5}">
      <dgm:prSet/>
      <dgm:spPr/>
      <dgm:t>
        <a:bodyPr/>
        <a:lstStyle/>
        <a:p>
          <a:endParaRPr lang="ro-RO"/>
        </a:p>
      </dgm:t>
    </dgm:pt>
    <dgm:pt modelId="{2F84EA58-DBC7-49AD-942A-F78E51E4CF9C}">
      <dgm:prSet phldrT="[Text]"/>
      <dgm:spPr/>
      <dgm:t>
        <a:bodyPr/>
        <a:lstStyle/>
        <a:p>
          <a:r>
            <a:rPr lang="ro-RO" dirty="0"/>
            <a:t>Start-uri/SME-uri</a:t>
          </a:r>
        </a:p>
      </dgm:t>
    </dgm:pt>
    <dgm:pt modelId="{58D49FBD-A921-460A-ACA6-3DC170AA1D94}" type="sibTrans" cxnId="{B072B8E4-B187-4C86-B71A-7196C12D4871}">
      <dgm:prSet/>
      <dgm:spPr/>
      <dgm:t>
        <a:bodyPr/>
        <a:lstStyle/>
        <a:p>
          <a:endParaRPr lang="ro-RO"/>
        </a:p>
      </dgm:t>
    </dgm:pt>
    <dgm:pt modelId="{7253EB14-52C4-4695-9476-01853EBBFD2F}" type="parTrans" cxnId="{B072B8E4-B187-4C86-B71A-7196C12D4871}">
      <dgm:prSet/>
      <dgm:spPr/>
      <dgm:t>
        <a:bodyPr/>
        <a:lstStyle/>
        <a:p>
          <a:endParaRPr lang="ro-RO"/>
        </a:p>
      </dgm:t>
    </dgm:pt>
    <dgm:pt modelId="{7F489C47-87F1-41BE-985B-1AE584D89809}" type="pres">
      <dgm:prSet presAssocID="{9DEB2D61-1A92-440D-8E61-3559B4A6B1EF}" presName="outerComposite" presStyleCnt="0">
        <dgm:presLayoutVars>
          <dgm:chMax val="5"/>
          <dgm:dir/>
          <dgm:resizeHandles val="exact"/>
        </dgm:presLayoutVars>
      </dgm:prSet>
      <dgm:spPr/>
    </dgm:pt>
    <dgm:pt modelId="{D59BDBB1-EDEC-42B3-9B7F-C3A465685621}" type="pres">
      <dgm:prSet presAssocID="{9DEB2D61-1A92-440D-8E61-3559B4A6B1EF}" presName="dummyMaxCanvas" presStyleCnt="0">
        <dgm:presLayoutVars/>
      </dgm:prSet>
      <dgm:spPr/>
    </dgm:pt>
    <dgm:pt modelId="{A47FAE07-6AF2-476D-9499-14458BFC2ECF}" type="pres">
      <dgm:prSet presAssocID="{9DEB2D61-1A92-440D-8E61-3559B4A6B1EF}" presName="ThreeNodes_1" presStyleLbl="node1" presStyleIdx="0" presStyleCnt="3">
        <dgm:presLayoutVars>
          <dgm:bulletEnabled val="1"/>
        </dgm:presLayoutVars>
      </dgm:prSet>
      <dgm:spPr/>
    </dgm:pt>
    <dgm:pt modelId="{C79C3F17-A9E5-45E4-9BAC-30C1CD870C89}" type="pres">
      <dgm:prSet presAssocID="{9DEB2D61-1A92-440D-8E61-3559B4A6B1EF}" presName="ThreeNodes_2" presStyleLbl="node1" presStyleIdx="1" presStyleCnt="3" custLinFactNeighborX="-864" custLinFactNeighborY="1092">
        <dgm:presLayoutVars>
          <dgm:bulletEnabled val="1"/>
        </dgm:presLayoutVars>
      </dgm:prSet>
      <dgm:spPr/>
    </dgm:pt>
    <dgm:pt modelId="{C740AF90-B2EE-4065-B4AC-3DAC3F30D603}" type="pres">
      <dgm:prSet presAssocID="{9DEB2D61-1A92-440D-8E61-3559B4A6B1EF}" presName="ThreeNodes_3" presStyleLbl="node1" presStyleIdx="2" presStyleCnt="3">
        <dgm:presLayoutVars>
          <dgm:bulletEnabled val="1"/>
        </dgm:presLayoutVars>
      </dgm:prSet>
      <dgm:spPr/>
    </dgm:pt>
    <dgm:pt modelId="{20CB28E3-2D40-4734-89E8-9720F71A8791}" type="pres">
      <dgm:prSet presAssocID="{9DEB2D61-1A92-440D-8E61-3559B4A6B1EF}" presName="ThreeConn_1-2" presStyleLbl="fgAccFollowNode1" presStyleIdx="0" presStyleCnt="2">
        <dgm:presLayoutVars>
          <dgm:bulletEnabled val="1"/>
        </dgm:presLayoutVars>
      </dgm:prSet>
      <dgm:spPr/>
    </dgm:pt>
    <dgm:pt modelId="{78B7D7F6-DA6D-432A-88FA-EAB58D34216D}" type="pres">
      <dgm:prSet presAssocID="{9DEB2D61-1A92-440D-8E61-3559B4A6B1EF}" presName="ThreeConn_2-3" presStyleLbl="fgAccFollowNode1" presStyleIdx="1" presStyleCnt="2">
        <dgm:presLayoutVars>
          <dgm:bulletEnabled val="1"/>
        </dgm:presLayoutVars>
      </dgm:prSet>
      <dgm:spPr/>
    </dgm:pt>
    <dgm:pt modelId="{D39D1732-ACC9-4A21-9033-378DA2235767}" type="pres">
      <dgm:prSet presAssocID="{9DEB2D61-1A92-440D-8E61-3559B4A6B1EF}" presName="ThreeNodes_1_text" presStyleLbl="node1" presStyleIdx="2" presStyleCnt="3">
        <dgm:presLayoutVars>
          <dgm:bulletEnabled val="1"/>
        </dgm:presLayoutVars>
      </dgm:prSet>
      <dgm:spPr/>
    </dgm:pt>
    <dgm:pt modelId="{D4F207BF-89BA-4C02-ABA3-1FC4B4F329AA}" type="pres">
      <dgm:prSet presAssocID="{9DEB2D61-1A92-440D-8E61-3559B4A6B1EF}" presName="ThreeNodes_2_text" presStyleLbl="node1" presStyleIdx="2" presStyleCnt="3">
        <dgm:presLayoutVars>
          <dgm:bulletEnabled val="1"/>
        </dgm:presLayoutVars>
      </dgm:prSet>
      <dgm:spPr/>
    </dgm:pt>
    <dgm:pt modelId="{854488A2-8511-4F26-91CB-B107A8F2D35F}" type="pres">
      <dgm:prSet presAssocID="{9DEB2D61-1A92-440D-8E61-3559B4A6B1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B8B6C05-6414-44A4-8AE2-B9B692022110}" type="presOf" srcId="{2F84EA58-DBC7-49AD-942A-F78E51E4CF9C}" destId="{C79C3F17-A9E5-45E4-9BAC-30C1CD870C89}" srcOrd="0" destOrd="0" presId="urn:microsoft.com/office/officeart/2005/8/layout/vProcess5"/>
    <dgm:cxn modelId="{A5867045-078D-4104-A2AA-1C1DDA7922C5}" srcId="{9DEB2D61-1A92-440D-8E61-3559B4A6B1EF}" destId="{B1CC9505-613B-4CFA-A1B9-6CAAAE42597F}" srcOrd="2" destOrd="0" parTransId="{5B5534A6-15E2-4F1F-9F50-A1BBAA1822F5}" sibTransId="{944E23CC-262B-4DC2-AAEA-99AECDC906E9}"/>
    <dgm:cxn modelId="{F2F0715D-84E2-4778-AAC7-67EF237EB854}" srcId="{9DEB2D61-1A92-440D-8E61-3559B4A6B1EF}" destId="{5AE350D0-A7C9-49C0-B6E3-B00501869EC6}" srcOrd="0" destOrd="0" parTransId="{FFC52626-EF30-4610-8389-73009879B8A4}" sibTransId="{5546914A-6A22-44A2-9B02-2C6ADA9D4301}"/>
    <dgm:cxn modelId="{C8170660-3F95-4C06-918E-E92F2695E309}" type="presOf" srcId="{5AE350D0-A7C9-49C0-B6E3-B00501869EC6}" destId="{A47FAE07-6AF2-476D-9499-14458BFC2ECF}" srcOrd="0" destOrd="0" presId="urn:microsoft.com/office/officeart/2005/8/layout/vProcess5"/>
    <dgm:cxn modelId="{CE46DE64-E210-4706-9F72-1848664D032A}" type="presOf" srcId="{2F84EA58-DBC7-49AD-942A-F78E51E4CF9C}" destId="{D4F207BF-89BA-4C02-ABA3-1FC4B4F329AA}" srcOrd="1" destOrd="0" presId="urn:microsoft.com/office/officeart/2005/8/layout/vProcess5"/>
    <dgm:cxn modelId="{3949C565-79B8-4FBC-BE20-AE13E60546A3}" type="presOf" srcId="{B1CC9505-613B-4CFA-A1B9-6CAAAE42597F}" destId="{854488A2-8511-4F26-91CB-B107A8F2D35F}" srcOrd="1" destOrd="0" presId="urn:microsoft.com/office/officeart/2005/8/layout/vProcess5"/>
    <dgm:cxn modelId="{FDCCF478-9A73-422B-8BEA-BAEC1884E7F3}" type="presOf" srcId="{B1CC9505-613B-4CFA-A1B9-6CAAAE42597F}" destId="{C740AF90-B2EE-4065-B4AC-3DAC3F30D603}" srcOrd="0" destOrd="0" presId="urn:microsoft.com/office/officeart/2005/8/layout/vProcess5"/>
    <dgm:cxn modelId="{3082578C-9FEA-46D9-940D-C7E969E465E9}" type="presOf" srcId="{5546914A-6A22-44A2-9B02-2C6ADA9D4301}" destId="{20CB28E3-2D40-4734-89E8-9720F71A8791}" srcOrd="0" destOrd="0" presId="urn:microsoft.com/office/officeart/2005/8/layout/vProcess5"/>
    <dgm:cxn modelId="{C6227493-0539-4E4F-855A-F345C1DCDA6F}" type="presOf" srcId="{58D49FBD-A921-460A-ACA6-3DC170AA1D94}" destId="{78B7D7F6-DA6D-432A-88FA-EAB58D34216D}" srcOrd="0" destOrd="0" presId="urn:microsoft.com/office/officeart/2005/8/layout/vProcess5"/>
    <dgm:cxn modelId="{D0986DCD-972C-42B9-8264-FE2C0F48899B}" type="presOf" srcId="{9DEB2D61-1A92-440D-8E61-3559B4A6B1EF}" destId="{7F489C47-87F1-41BE-985B-1AE584D89809}" srcOrd="0" destOrd="0" presId="urn:microsoft.com/office/officeart/2005/8/layout/vProcess5"/>
    <dgm:cxn modelId="{B072B8E4-B187-4C86-B71A-7196C12D4871}" srcId="{9DEB2D61-1A92-440D-8E61-3559B4A6B1EF}" destId="{2F84EA58-DBC7-49AD-942A-F78E51E4CF9C}" srcOrd="1" destOrd="0" parTransId="{7253EB14-52C4-4695-9476-01853EBBFD2F}" sibTransId="{58D49FBD-A921-460A-ACA6-3DC170AA1D94}"/>
    <dgm:cxn modelId="{FA574DE9-B1A4-42D0-80A9-86556C7C1F2A}" type="presOf" srcId="{5AE350D0-A7C9-49C0-B6E3-B00501869EC6}" destId="{D39D1732-ACC9-4A21-9033-378DA2235767}" srcOrd="1" destOrd="0" presId="urn:microsoft.com/office/officeart/2005/8/layout/vProcess5"/>
    <dgm:cxn modelId="{7BF55DF2-A7F5-4077-AB2E-D6A262106990}" type="presParOf" srcId="{7F489C47-87F1-41BE-985B-1AE584D89809}" destId="{D59BDBB1-EDEC-42B3-9B7F-C3A465685621}" srcOrd="0" destOrd="0" presId="urn:microsoft.com/office/officeart/2005/8/layout/vProcess5"/>
    <dgm:cxn modelId="{16E5C842-36CF-495A-B3E1-E30BC59496E3}" type="presParOf" srcId="{7F489C47-87F1-41BE-985B-1AE584D89809}" destId="{A47FAE07-6AF2-476D-9499-14458BFC2ECF}" srcOrd="1" destOrd="0" presId="urn:microsoft.com/office/officeart/2005/8/layout/vProcess5"/>
    <dgm:cxn modelId="{A3A9E766-E9CC-4B99-A897-C0CB930F04A1}" type="presParOf" srcId="{7F489C47-87F1-41BE-985B-1AE584D89809}" destId="{C79C3F17-A9E5-45E4-9BAC-30C1CD870C89}" srcOrd="2" destOrd="0" presId="urn:microsoft.com/office/officeart/2005/8/layout/vProcess5"/>
    <dgm:cxn modelId="{8F2790D1-08F7-4719-BBE5-C77754B86378}" type="presParOf" srcId="{7F489C47-87F1-41BE-985B-1AE584D89809}" destId="{C740AF90-B2EE-4065-B4AC-3DAC3F30D603}" srcOrd="3" destOrd="0" presId="urn:microsoft.com/office/officeart/2005/8/layout/vProcess5"/>
    <dgm:cxn modelId="{E7980FC5-8041-48B6-847B-9B8A31B95974}" type="presParOf" srcId="{7F489C47-87F1-41BE-985B-1AE584D89809}" destId="{20CB28E3-2D40-4734-89E8-9720F71A8791}" srcOrd="4" destOrd="0" presId="urn:microsoft.com/office/officeart/2005/8/layout/vProcess5"/>
    <dgm:cxn modelId="{FF99C5BE-E63B-41FB-A0EB-DFAD2502765F}" type="presParOf" srcId="{7F489C47-87F1-41BE-985B-1AE584D89809}" destId="{78B7D7F6-DA6D-432A-88FA-EAB58D34216D}" srcOrd="5" destOrd="0" presId="urn:microsoft.com/office/officeart/2005/8/layout/vProcess5"/>
    <dgm:cxn modelId="{02BC2BFD-0A89-463E-BF2F-63DFB266D33F}" type="presParOf" srcId="{7F489C47-87F1-41BE-985B-1AE584D89809}" destId="{D39D1732-ACC9-4A21-9033-378DA2235767}" srcOrd="6" destOrd="0" presId="urn:microsoft.com/office/officeart/2005/8/layout/vProcess5"/>
    <dgm:cxn modelId="{F04CBDC1-10F5-4590-A210-7DEA392A19C9}" type="presParOf" srcId="{7F489C47-87F1-41BE-985B-1AE584D89809}" destId="{D4F207BF-89BA-4C02-ABA3-1FC4B4F329AA}" srcOrd="7" destOrd="0" presId="urn:microsoft.com/office/officeart/2005/8/layout/vProcess5"/>
    <dgm:cxn modelId="{F105C045-E479-4693-886C-A2AC20BBB973}" type="presParOf" srcId="{7F489C47-87F1-41BE-985B-1AE584D89809}" destId="{854488A2-8511-4F26-91CB-B107A8F2D3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DE24C-23EE-EA40-88D9-513DE3FB650D}">
      <dsp:nvSpPr>
        <dsp:cNvPr id="0" name=""/>
        <dsp:cNvSpPr/>
      </dsp:nvSpPr>
      <dsp:spPr>
        <a:xfrm>
          <a:off x="2899629" y="803"/>
          <a:ext cx="1236808" cy="1236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Registre</a:t>
          </a:r>
          <a:endParaRPr lang="en-GB" sz="1000" kern="1200" dirty="0"/>
        </a:p>
      </dsp:txBody>
      <dsp:txXfrm>
        <a:off x="3080755" y="181929"/>
        <a:ext cx="874556" cy="874556"/>
      </dsp:txXfrm>
    </dsp:sp>
    <dsp:sp modelId="{70AA0AD7-09F7-4342-A442-B80E887052EE}">
      <dsp:nvSpPr>
        <dsp:cNvPr id="0" name=""/>
        <dsp:cNvSpPr/>
      </dsp:nvSpPr>
      <dsp:spPr>
        <a:xfrm rot="2160000">
          <a:off x="4097127" y="950335"/>
          <a:ext cx="327863" cy="417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4106519" y="1004912"/>
        <a:ext cx="229504" cy="250454"/>
      </dsp:txXfrm>
    </dsp:sp>
    <dsp:sp modelId="{F15CBD98-6767-A841-B3E3-0D0A85B7DB5B}">
      <dsp:nvSpPr>
        <dsp:cNvPr id="0" name=""/>
        <dsp:cNvSpPr/>
      </dsp:nvSpPr>
      <dsp:spPr>
        <a:xfrm>
          <a:off x="4400694" y="1091391"/>
          <a:ext cx="1236808" cy="1236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Managementul</a:t>
          </a:r>
          <a:r>
            <a:rPr lang="en-GB" sz="1000" kern="1200" dirty="0"/>
            <a:t> </a:t>
          </a:r>
          <a:r>
            <a:rPr lang="en-GB" sz="1000" kern="1200" dirty="0" err="1"/>
            <a:t>datelor</a:t>
          </a:r>
          <a:r>
            <a:rPr lang="en-GB" sz="1000" kern="1200" dirty="0"/>
            <a:t> din </a:t>
          </a:r>
          <a:r>
            <a:rPr lang="en-GB" sz="1000" kern="1200" dirty="0" err="1"/>
            <a:t>dosarul</a:t>
          </a:r>
          <a:r>
            <a:rPr lang="en-GB" sz="1000" kern="1200" dirty="0"/>
            <a:t> </a:t>
          </a:r>
          <a:r>
            <a:rPr lang="en-GB" sz="1000" kern="1200" dirty="0" err="1"/>
            <a:t>pacientului</a:t>
          </a:r>
          <a:endParaRPr lang="en-GB" sz="1000" kern="1200" dirty="0"/>
        </a:p>
      </dsp:txBody>
      <dsp:txXfrm>
        <a:off x="4581820" y="1272517"/>
        <a:ext cx="874556" cy="874556"/>
      </dsp:txXfrm>
    </dsp:sp>
    <dsp:sp modelId="{57D4D957-D7C5-4A49-ADAD-9CA95C28CF06}">
      <dsp:nvSpPr>
        <dsp:cNvPr id="0" name=""/>
        <dsp:cNvSpPr/>
      </dsp:nvSpPr>
      <dsp:spPr>
        <a:xfrm rot="6480000">
          <a:off x="4571356" y="2374562"/>
          <a:ext cx="327863" cy="417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4635733" y="2411274"/>
        <a:ext cx="229504" cy="250454"/>
      </dsp:txXfrm>
    </dsp:sp>
    <dsp:sp modelId="{58F2582C-E2DE-2142-9512-453271840ED3}">
      <dsp:nvSpPr>
        <dsp:cNvPr id="0" name=""/>
        <dsp:cNvSpPr/>
      </dsp:nvSpPr>
      <dsp:spPr>
        <a:xfrm>
          <a:off x="3827338" y="2855998"/>
          <a:ext cx="1236808" cy="1236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Spitale</a:t>
          </a:r>
          <a:r>
            <a:rPr lang="en-GB" sz="1000" kern="1200" dirty="0"/>
            <a:t> </a:t>
          </a:r>
          <a:r>
            <a:rPr lang="en-GB" sz="1000" kern="1200" dirty="0" err="1"/>
            <a:t>inteligente</a:t>
          </a:r>
          <a:r>
            <a:rPr lang="en-GB" sz="1000" kern="1200" dirty="0"/>
            <a:t> </a:t>
          </a:r>
          <a:r>
            <a:rPr lang="en-GB" sz="1000" kern="1200" dirty="0" err="1"/>
            <a:t>si</a:t>
          </a:r>
          <a:r>
            <a:rPr lang="en-GB" sz="1000" kern="1200" dirty="0"/>
            <a:t> </a:t>
          </a:r>
          <a:r>
            <a:rPr lang="en-GB" sz="1000" kern="1200" dirty="0" err="1"/>
            <a:t>roboti</a:t>
          </a:r>
          <a:endParaRPr lang="en-GB" sz="1000" kern="1200" dirty="0"/>
        </a:p>
      </dsp:txBody>
      <dsp:txXfrm>
        <a:off x="4008464" y="3037124"/>
        <a:ext cx="874556" cy="874556"/>
      </dsp:txXfrm>
    </dsp:sp>
    <dsp:sp modelId="{F5B16600-EA0F-A744-A24B-B0C27E0DFD86}">
      <dsp:nvSpPr>
        <dsp:cNvPr id="0" name=""/>
        <dsp:cNvSpPr/>
      </dsp:nvSpPr>
      <dsp:spPr>
        <a:xfrm rot="10800000">
          <a:off x="3363381" y="3265691"/>
          <a:ext cx="327863" cy="417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3461740" y="3349175"/>
        <a:ext cx="229504" cy="250454"/>
      </dsp:txXfrm>
    </dsp:sp>
    <dsp:sp modelId="{649E31BA-CE17-EE48-9161-ED0D258B771D}">
      <dsp:nvSpPr>
        <dsp:cNvPr id="0" name=""/>
        <dsp:cNvSpPr/>
      </dsp:nvSpPr>
      <dsp:spPr>
        <a:xfrm>
          <a:off x="1971919" y="2855998"/>
          <a:ext cx="1236808" cy="1236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Aplicatii</a:t>
          </a:r>
          <a:r>
            <a:rPr lang="en-GB" sz="1000" kern="1200" dirty="0"/>
            <a:t> care </a:t>
          </a:r>
          <a:r>
            <a:rPr lang="en-GB" sz="1000" kern="1200" dirty="0" err="1"/>
            <a:t>sa</a:t>
          </a:r>
          <a:r>
            <a:rPr lang="en-GB" sz="1000" kern="1200" dirty="0"/>
            <a:t> </a:t>
          </a:r>
          <a:r>
            <a:rPr lang="en-GB" sz="1000" kern="1200" dirty="0" err="1"/>
            <a:t>ajute</a:t>
          </a:r>
          <a:r>
            <a:rPr lang="en-GB" sz="1000" kern="1200" dirty="0"/>
            <a:t> </a:t>
          </a:r>
          <a:r>
            <a:rPr lang="en-GB" sz="1000" kern="1200" dirty="0" err="1"/>
            <a:t>supravegherea</a:t>
          </a:r>
          <a:r>
            <a:rPr lang="en-GB" sz="1000" kern="1200" dirty="0"/>
            <a:t> </a:t>
          </a:r>
          <a:r>
            <a:rPr lang="en-GB" sz="1000" kern="1200" dirty="0" err="1"/>
            <a:t>unui</a:t>
          </a:r>
          <a:r>
            <a:rPr lang="en-GB" sz="1000" kern="1200" dirty="0"/>
            <a:t> </a:t>
          </a:r>
          <a:r>
            <a:rPr lang="en-GB" sz="1000" kern="1200" dirty="0" err="1"/>
            <a:t>pacient</a:t>
          </a:r>
          <a:endParaRPr lang="en-GB" sz="1000" kern="1200" dirty="0"/>
        </a:p>
      </dsp:txBody>
      <dsp:txXfrm>
        <a:off x="2153045" y="3037124"/>
        <a:ext cx="874556" cy="874556"/>
      </dsp:txXfrm>
    </dsp:sp>
    <dsp:sp modelId="{4F8642C8-7C19-C94D-979D-A2949B26A1A0}">
      <dsp:nvSpPr>
        <dsp:cNvPr id="0" name=""/>
        <dsp:cNvSpPr/>
      </dsp:nvSpPr>
      <dsp:spPr>
        <a:xfrm rot="15120000">
          <a:off x="2142582" y="2392212"/>
          <a:ext cx="327863" cy="417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206959" y="2522468"/>
        <a:ext cx="229504" cy="250454"/>
      </dsp:txXfrm>
    </dsp:sp>
    <dsp:sp modelId="{4B9F9E33-3F69-B948-8BE6-078A59844B9F}">
      <dsp:nvSpPr>
        <dsp:cNvPr id="0" name=""/>
        <dsp:cNvSpPr/>
      </dsp:nvSpPr>
      <dsp:spPr>
        <a:xfrm>
          <a:off x="1398564" y="1091391"/>
          <a:ext cx="1236808" cy="1236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Device de </a:t>
          </a:r>
          <a:r>
            <a:rPr lang="en-GB" sz="1000" kern="1200" dirty="0" err="1"/>
            <a:t>monitorizare</a:t>
          </a:r>
          <a:endParaRPr lang="en-GB" sz="1000" kern="1200" dirty="0"/>
        </a:p>
      </dsp:txBody>
      <dsp:txXfrm>
        <a:off x="1579690" y="1272517"/>
        <a:ext cx="874556" cy="874556"/>
      </dsp:txXfrm>
    </dsp:sp>
    <dsp:sp modelId="{AB0A0F76-C98A-BC42-9812-5435E3231D60}">
      <dsp:nvSpPr>
        <dsp:cNvPr id="0" name=""/>
        <dsp:cNvSpPr/>
      </dsp:nvSpPr>
      <dsp:spPr>
        <a:xfrm rot="19440000">
          <a:off x="2596062" y="961244"/>
          <a:ext cx="327863" cy="417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2605454" y="1073635"/>
        <a:ext cx="229504" cy="250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FAE07-6AF2-476D-9499-14458BFC2ECF}">
      <dsp:nvSpPr>
        <dsp:cNvPr id="0" name=""/>
        <dsp:cNvSpPr/>
      </dsp:nvSpPr>
      <dsp:spPr>
        <a:xfrm>
          <a:off x="0" y="0"/>
          <a:ext cx="6059944" cy="134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Mai multe </a:t>
          </a:r>
          <a:r>
            <a:rPr lang="ro-RO" sz="2100" kern="1200" dirty="0" err="1"/>
            <a:t>informatii</a:t>
          </a:r>
          <a:endParaRPr lang="ro-RO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Un acces mai bun la serviciile de </a:t>
          </a:r>
          <a:r>
            <a:rPr lang="ro-RO" sz="2100" kern="1200" dirty="0" err="1"/>
            <a:t>sanatate</a:t>
          </a:r>
          <a:r>
            <a:rPr lang="ro-RO" sz="2100" kern="1200" dirty="0"/>
            <a:t> </a:t>
          </a:r>
        </a:p>
      </dsp:txBody>
      <dsp:txXfrm>
        <a:off x="39407" y="39407"/>
        <a:ext cx="4608108" cy="1266627"/>
      </dsp:txXfrm>
    </dsp:sp>
    <dsp:sp modelId="{C79C3F17-A9E5-45E4-9BAC-30C1CD870C89}">
      <dsp:nvSpPr>
        <dsp:cNvPr id="0" name=""/>
        <dsp:cNvSpPr/>
      </dsp:nvSpPr>
      <dsp:spPr>
        <a:xfrm>
          <a:off x="482343" y="1584373"/>
          <a:ext cx="6059944" cy="134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Mai mult control asupra </a:t>
          </a:r>
          <a:r>
            <a:rPr lang="ro-RO" sz="2100" kern="1200" dirty="0" err="1"/>
            <a:t>afectiunii</a:t>
          </a:r>
          <a:r>
            <a:rPr lang="ro-RO" sz="2100" kern="1200" dirty="0"/>
            <a:t> lor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Mai mult control asupra datelor lor medicale</a:t>
          </a:r>
        </a:p>
      </dsp:txBody>
      <dsp:txXfrm>
        <a:off x="521750" y="1623780"/>
        <a:ext cx="4571893" cy="1266627"/>
      </dsp:txXfrm>
    </dsp:sp>
    <dsp:sp modelId="{C740AF90-B2EE-4065-B4AC-3DAC3F30D603}">
      <dsp:nvSpPr>
        <dsp:cNvPr id="0" name=""/>
        <dsp:cNvSpPr/>
      </dsp:nvSpPr>
      <dsp:spPr>
        <a:xfrm>
          <a:off x="1069402" y="3139362"/>
          <a:ext cx="6059944" cy="134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Identificarea </a:t>
          </a:r>
          <a:r>
            <a:rPr lang="ro-RO" sz="2100" kern="1200" dirty="0" err="1"/>
            <a:t>solutiilor</a:t>
          </a:r>
          <a:r>
            <a:rPr lang="ro-RO" sz="2100" kern="1200" dirty="0"/>
            <a:t> pentru problemele din sistem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1" kern="1200" dirty="0"/>
            <a:t>Sa </a:t>
          </a:r>
          <a:r>
            <a:rPr lang="ro-RO" sz="2100" b="1" kern="1200" dirty="0" err="1"/>
            <a:t>aiba</a:t>
          </a:r>
          <a:r>
            <a:rPr lang="ro-RO" sz="2100" b="1" kern="1200" dirty="0"/>
            <a:t> o voce in decizie!</a:t>
          </a:r>
          <a:endParaRPr lang="ro-RO" sz="2100" kern="1200" dirty="0"/>
        </a:p>
      </dsp:txBody>
      <dsp:txXfrm>
        <a:off x="1108809" y="3178769"/>
        <a:ext cx="4571893" cy="1266627"/>
      </dsp:txXfrm>
    </dsp:sp>
    <dsp:sp modelId="{20CB28E3-2D40-4734-89E8-9720F71A8791}">
      <dsp:nvSpPr>
        <dsp:cNvPr id="0" name=""/>
        <dsp:cNvSpPr/>
      </dsp:nvSpPr>
      <dsp:spPr>
        <a:xfrm>
          <a:off x="5185408" y="1020292"/>
          <a:ext cx="874536" cy="87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600" kern="1200"/>
        </a:p>
      </dsp:txBody>
      <dsp:txXfrm>
        <a:off x="5382179" y="1020292"/>
        <a:ext cx="480994" cy="658088"/>
      </dsp:txXfrm>
    </dsp:sp>
    <dsp:sp modelId="{78B7D7F6-DA6D-432A-88FA-EAB58D34216D}">
      <dsp:nvSpPr>
        <dsp:cNvPr id="0" name=""/>
        <dsp:cNvSpPr/>
      </dsp:nvSpPr>
      <dsp:spPr>
        <a:xfrm>
          <a:off x="5720109" y="2581004"/>
          <a:ext cx="874536" cy="87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600" kern="1200"/>
        </a:p>
      </dsp:txBody>
      <dsp:txXfrm>
        <a:off x="5916880" y="2581004"/>
        <a:ext cx="480994" cy="658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FAE07-6AF2-476D-9499-14458BFC2ECF}">
      <dsp:nvSpPr>
        <dsp:cNvPr id="0" name=""/>
        <dsp:cNvSpPr/>
      </dsp:nvSpPr>
      <dsp:spPr>
        <a:xfrm>
          <a:off x="0" y="0"/>
          <a:ext cx="6059944" cy="134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 err="1"/>
            <a:t>Universitati</a:t>
          </a:r>
          <a:r>
            <a:rPr lang="ro-RO" sz="3200" kern="1200" dirty="0"/>
            <a:t>/institute de cercetare</a:t>
          </a:r>
        </a:p>
      </dsp:txBody>
      <dsp:txXfrm>
        <a:off x="39407" y="39407"/>
        <a:ext cx="4608108" cy="1266627"/>
      </dsp:txXfrm>
    </dsp:sp>
    <dsp:sp modelId="{C79C3F17-A9E5-45E4-9BAC-30C1CD870C89}">
      <dsp:nvSpPr>
        <dsp:cNvPr id="0" name=""/>
        <dsp:cNvSpPr/>
      </dsp:nvSpPr>
      <dsp:spPr>
        <a:xfrm>
          <a:off x="482343" y="1584373"/>
          <a:ext cx="6059944" cy="134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/>
            <a:t>Start-uri/SME-uri</a:t>
          </a:r>
        </a:p>
      </dsp:txBody>
      <dsp:txXfrm>
        <a:off x="521750" y="1623780"/>
        <a:ext cx="4571893" cy="1266627"/>
      </dsp:txXfrm>
    </dsp:sp>
    <dsp:sp modelId="{C740AF90-B2EE-4065-B4AC-3DAC3F30D603}">
      <dsp:nvSpPr>
        <dsp:cNvPr id="0" name=""/>
        <dsp:cNvSpPr/>
      </dsp:nvSpPr>
      <dsp:spPr>
        <a:xfrm>
          <a:off x="1069402" y="3139362"/>
          <a:ext cx="6059944" cy="1345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/>
            <a:t>ONG-uri/</a:t>
          </a:r>
          <a:r>
            <a:rPr lang="ro-RO" sz="3200" kern="1200" dirty="0" err="1"/>
            <a:t>benficiari</a:t>
          </a:r>
          <a:r>
            <a:rPr lang="ro-RO" sz="3200" kern="1200" dirty="0"/>
            <a:t> finali – </a:t>
          </a:r>
          <a:r>
            <a:rPr lang="ro-RO" sz="3200" kern="1200" dirty="0" err="1"/>
            <a:t>pacienti</a:t>
          </a:r>
          <a:r>
            <a:rPr lang="ro-RO" sz="3200" kern="1200" dirty="0"/>
            <a:t>/</a:t>
          </a:r>
          <a:r>
            <a:rPr lang="ro-RO" sz="3200" kern="1200" dirty="0" err="1"/>
            <a:t>cetateni</a:t>
          </a:r>
          <a:endParaRPr lang="ro-RO" sz="3200" kern="1200" dirty="0"/>
        </a:p>
      </dsp:txBody>
      <dsp:txXfrm>
        <a:off x="1108809" y="3178769"/>
        <a:ext cx="4571893" cy="1266627"/>
      </dsp:txXfrm>
    </dsp:sp>
    <dsp:sp modelId="{20CB28E3-2D40-4734-89E8-9720F71A8791}">
      <dsp:nvSpPr>
        <dsp:cNvPr id="0" name=""/>
        <dsp:cNvSpPr/>
      </dsp:nvSpPr>
      <dsp:spPr>
        <a:xfrm>
          <a:off x="5185408" y="1020292"/>
          <a:ext cx="874536" cy="87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600" kern="1200"/>
        </a:p>
      </dsp:txBody>
      <dsp:txXfrm>
        <a:off x="5382179" y="1020292"/>
        <a:ext cx="480994" cy="658088"/>
      </dsp:txXfrm>
    </dsp:sp>
    <dsp:sp modelId="{78B7D7F6-DA6D-432A-88FA-EAB58D34216D}">
      <dsp:nvSpPr>
        <dsp:cNvPr id="0" name=""/>
        <dsp:cNvSpPr/>
      </dsp:nvSpPr>
      <dsp:spPr>
        <a:xfrm>
          <a:off x="5720109" y="2581004"/>
          <a:ext cx="874536" cy="87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600" kern="1200"/>
        </a:p>
      </dsp:txBody>
      <dsp:txXfrm>
        <a:off x="5916880" y="2581004"/>
        <a:ext cx="480994" cy="658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D4FDCE9-B7D1-D77C-CE07-3B3644B5D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1A7E35-FAF0-71F2-E2E9-FA09989C7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3FC1-2165-374E-9E97-0F86894C2B19}" type="datetimeFigureOut">
              <a:rPr lang="it-IT" smtClean="0"/>
              <a:t>01/03/24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ED9441-6076-2A67-AEFF-32702D829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64248C-6BAB-702C-36CD-D39142893F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5AAD-6241-B042-B70C-F127C316FC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65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80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3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www.linkedin.com/company/acceleraction-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" userDrawn="1">
  <p:cSld name="Title B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11BB96E5-7194-9747-182D-31826928A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3202" cy="515992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A791B52-4C29-F95A-01F3-081D7569B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rcRect/>
          <a:stretch/>
        </p:blipFill>
        <p:spPr>
          <a:xfrm>
            <a:off x="1" y="-2680"/>
            <a:ext cx="9143999" cy="51461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CBDC16-461A-3E1D-31EB-730D8AF3ED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60164" y="0"/>
            <a:ext cx="3134086" cy="51435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F1247F5-2F8F-6106-0C7D-AED23CD4C1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550902"/>
            <a:ext cx="9173201" cy="1655112"/>
          </a:xfrm>
          <a:prstGeom prst="rect">
            <a:avLst/>
          </a:prstGeom>
        </p:spPr>
      </p:pic>
      <p:sp>
        <p:nvSpPr>
          <p:cNvPr id="6" name="Google Shape;55;p14">
            <a:extLst>
              <a:ext uri="{FF2B5EF4-FFF2-40B4-BE49-F238E27FC236}">
                <a16:creationId xmlns:a16="http://schemas.microsoft.com/office/drawing/2014/main" id="{CD271361-6796-5922-03B9-24443A35451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392232" y="893992"/>
            <a:ext cx="4620756" cy="138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2800" b="1">
                <a:solidFill>
                  <a:schemeClr val="bg1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/>
              <a:t>Presentation </a:t>
            </a:r>
            <a:r>
              <a:rPr lang="it-IT" err="1"/>
              <a:t>title</a:t>
            </a:r>
            <a:endParaRPr/>
          </a:p>
        </p:txBody>
      </p:sp>
      <p:sp>
        <p:nvSpPr>
          <p:cNvPr id="7" name="Google Shape;56;p14">
            <a:extLst>
              <a:ext uri="{FF2B5EF4-FFF2-40B4-BE49-F238E27FC236}">
                <a16:creationId xmlns:a16="http://schemas.microsoft.com/office/drawing/2014/main" id="{25D6B06C-3285-F0E3-CC9F-45148C57AA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2230" y="2373367"/>
            <a:ext cx="4523873" cy="90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294A36A-0DF4-C052-B535-B5E3BF2AC8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28235" y="261136"/>
            <a:ext cx="1610267" cy="3649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68C0B85-4222-4606-562F-D24A8BC682C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997" y="3809311"/>
            <a:ext cx="1000033" cy="1000033"/>
          </a:xfrm>
          <a:prstGeom prst="rect">
            <a:avLst/>
          </a:prstGeom>
        </p:spPr>
      </p:pic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B7E16FE7-1144-8C0E-5549-A1106C6046DA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1546617" y="4063690"/>
            <a:ext cx="2512036" cy="25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 i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66;p14">
            <a:extLst>
              <a:ext uri="{FF2B5EF4-FFF2-40B4-BE49-F238E27FC236}">
                <a16:creationId xmlns:a16="http://schemas.microsoft.com/office/drawing/2014/main" id="{7713BA80-4B04-8A32-9115-E4A083F8AF86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1546617" y="4370356"/>
            <a:ext cx="2512035" cy="32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903DB40-C1CC-2FDC-E586-5F498278B6F7}"/>
              </a:ext>
            </a:extLst>
          </p:cNvPr>
          <p:cNvSpPr/>
          <p:nvPr userDrawn="1"/>
        </p:nvSpPr>
        <p:spPr>
          <a:xfrm>
            <a:off x="7753856" y="-16428"/>
            <a:ext cx="1541504" cy="913759"/>
          </a:xfrm>
          <a:prstGeom prst="roundRect">
            <a:avLst>
              <a:gd name="adj" fmla="val 0"/>
            </a:avLst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675867E-B54F-E5E7-74D4-7587452B6827}"/>
              </a:ext>
            </a:extLst>
          </p:cNvPr>
          <p:cNvSpPr/>
          <p:nvPr userDrawn="1"/>
        </p:nvSpPr>
        <p:spPr>
          <a:xfrm>
            <a:off x="7645082" y="-49693"/>
            <a:ext cx="1541504" cy="9137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Google Shape;58;p14">
            <a:extLst>
              <a:ext uri="{FF2B5EF4-FFF2-40B4-BE49-F238E27FC236}">
                <a16:creationId xmlns:a16="http://schemas.microsoft.com/office/drawing/2014/main" id="{282B101D-3873-7A1C-A6CF-1A607402F2CB}"/>
              </a:ext>
            </a:extLst>
          </p:cNvPr>
          <p:cNvSpPr txBox="1"/>
          <p:nvPr userDrawn="1"/>
        </p:nvSpPr>
        <p:spPr>
          <a:xfrm>
            <a:off x="7645082" y="857550"/>
            <a:ext cx="1388704" cy="32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lang="it-IT" sz="1100" b="0" i="0" u="none" strike="noStrike" cap="none" spc="300">
              <a:solidFill>
                <a:srgbClr val="65CC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0" name="Google Shape;59;p14">
            <a:extLst>
              <a:ext uri="{FF2B5EF4-FFF2-40B4-BE49-F238E27FC236}">
                <a16:creationId xmlns:a16="http://schemas.microsoft.com/office/drawing/2014/main" id="{29FB0C5D-5848-5428-ED74-A075C322F814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5466989" y="4212401"/>
            <a:ext cx="581660" cy="5414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0;p14">
            <a:extLst>
              <a:ext uri="{FF2B5EF4-FFF2-40B4-BE49-F238E27FC236}">
                <a16:creationId xmlns:a16="http://schemas.microsoft.com/office/drawing/2014/main" id="{89B92008-911D-ECE3-A320-2CAB128F51C4}"/>
              </a:ext>
            </a:extLst>
          </p:cNvPr>
          <p:cNvSpPr txBox="1"/>
          <p:nvPr userDrawn="1"/>
        </p:nvSpPr>
        <p:spPr>
          <a:xfrm>
            <a:off x="6155473" y="4215064"/>
            <a:ext cx="2212886" cy="54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t-IT" sz="1000" b="0" i="0">
                <a:effectLst/>
                <a:latin typeface="Arial" panose="020B0604020202020204" pitchFamily="34" charset="0"/>
              </a:rPr>
              <a:t>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European</a:t>
            </a:r>
            <a:r>
              <a:rPr lang="it-IT" sz="1000" b="0" i="0">
                <a:effectLst/>
                <a:latin typeface="Arial" panose="020B0604020202020204" pitchFamily="34" charset="0"/>
              </a:rPr>
              <a:t> Commission support for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this</a:t>
            </a:r>
            <a:r>
              <a:rPr lang="it-IT" sz="1000" b="0" i="0">
                <a:effectLst/>
                <a:latin typeface="Arial" panose="020B0604020202020204" pitchFamily="34" charset="0"/>
              </a:rPr>
              <a:t> project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does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not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constitute</a:t>
            </a:r>
            <a:r>
              <a:rPr lang="it-IT" sz="1000" b="0" i="0">
                <a:effectLst/>
                <a:latin typeface="Arial" panose="020B0604020202020204" pitchFamily="34" charset="0"/>
              </a:rPr>
              <a:t> an </a:t>
            </a:r>
            <a:br>
              <a:rPr lang="it-IT" sz="1000"/>
            </a:br>
            <a:r>
              <a:rPr lang="it-IT" sz="1000" b="0" i="0">
                <a:effectLst/>
                <a:latin typeface="Arial" panose="020B0604020202020204" pitchFamily="34" charset="0"/>
              </a:rPr>
              <a:t>endorsement of 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contents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which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reflects</a:t>
            </a:r>
            <a:r>
              <a:rPr lang="it-IT" sz="1000" b="0" i="0">
                <a:effectLst/>
                <a:latin typeface="Arial" panose="020B0604020202020204" pitchFamily="34" charset="0"/>
              </a:rPr>
              <a:t> 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views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only</a:t>
            </a:r>
            <a:r>
              <a:rPr lang="it-IT" sz="1000" b="0" i="0">
                <a:effectLst/>
                <a:latin typeface="Arial" panose="020B0604020202020204" pitchFamily="34" charset="0"/>
              </a:rPr>
              <a:t> of 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authors</a:t>
            </a:r>
            <a:r>
              <a:rPr lang="it-IT" sz="1000" b="0" i="0">
                <a:effectLst/>
                <a:latin typeface="Arial" panose="020B0604020202020204" pitchFamily="34" charset="0"/>
              </a:rPr>
              <a:t>,</a:t>
            </a:r>
            <a:br>
              <a:rPr lang="it-IT" sz="1000"/>
            </a:br>
            <a:r>
              <a:rPr lang="it-IT" sz="1000" b="0" i="0">
                <a:effectLst/>
                <a:latin typeface="Arial" panose="020B0604020202020204" pitchFamily="34" charset="0"/>
              </a:rPr>
              <a:t>and the Commission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cannot</a:t>
            </a:r>
            <a:r>
              <a:rPr lang="it-IT" sz="1000" b="0" i="0">
                <a:effectLst/>
                <a:latin typeface="Arial" panose="020B0604020202020204" pitchFamily="34" charset="0"/>
              </a:rPr>
              <a:t> be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held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responsible</a:t>
            </a:r>
            <a:r>
              <a:rPr lang="it-IT" sz="1000" b="0" i="0">
                <a:effectLst/>
                <a:latin typeface="Arial" panose="020B0604020202020204" pitchFamily="34" charset="0"/>
              </a:rPr>
              <a:t> for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any</a:t>
            </a:r>
            <a:r>
              <a:rPr lang="it-IT" sz="1000" b="0" i="0">
                <a:effectLst/>
                <a:latin typeface="Arial" panose="020B0604020202020204" pitchFamily="34" charset="0"/>
              </a:rPr>
              <a:t> use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which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may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br>
              <a:rPr lang="it-IT" sz="1000"/>
            </a:br>
            <a:r>
              <a:rPr lang="it-IT" sz="1000" b="0" i="0">
                <a:effectLst/>
                <a:latin typeface="Arial" panose="020B0604020202020204" pitchFamily="34" charset="0"/>
              </a:rPr>
              <a:t>be made of the information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contained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therein</a:t>
            </a:r>
            <a:r>
              <a:rPr lang="it-IT" sz="1000" b="0" i="0">
                <a:effectLst/>
                <a:latin typeface="Arial" panose="020B0604020202020204" pitchFamily="34" charset="0"/>
              </a:rPr>
              <a:t>.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C1ACB34C-EEFC-CB3E-697A-3EF24E016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9227" y="38942"/>
            <a:ext cx="1338263" cy="753571"/>
          </a:xfrm>
        </p:spPr>
        <p:txBody>
          <a:bodyPr>
            <a:noAutofit/>
          </a:bodyPr>
          <a:lstStyle>
            <a:lvl1pPr marL="95250" indent="0">
              <a:lnSpc>
                <a:spcPct val="100000"/>
              </a:lnSpc>
              <a:buNone/>
              <a:defRPr sz="1200" b="1">
                <a:solidFill>
                  <a:srgbClr val="65CC33"/>
                </a:solidFill>
                <a:latin typeface="Montserrat" pitchFamily="2" charset="77"/>
              </a:defRPr>
            </a:lvl1pPr>
            <a:lvl2pPr marL="571500" indent="0">
              <a:buNone/>
              <a:defRPr sz="1200"/>
            </a:lvl2pPr>
            <a:lvl3pPr marL="1047750" indent="0">
              <a:buNone/>
              <a:defRPr sz="1200"/>
            </a:lvl3pPr>
            <a:lvl4pPr marL="1511300" indent="0">
              <a:buNone/>
              <a:defRPr sz="1200"/>
            </a:lvl4pPr>
            <a:lvl5pPr marL="1968500" indent="0">
              <a:buNone/>
              <a:defRPr sz="1200"/>
            </a:lvl5pPr>
          </a:lstStyle>
          <a:p>
            <a:pPr marL="95250" indent="0">
              <a:buFont typeface="Noto Sans Symbols"/>
              <a:buNone/>
            </a:pPr>
            <a:r>
              <a:rPr lang="it-IT" sz="1200" b="1">
                <a:solidFill>
                  <a:srgbClr val="65CC33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Evento</a:t>
            </a:r>
          </a:p>
          <a:p>
            <a:pPr marL="95250" indent="0">
              <a:buFont typeface="Noto Sans Symbols"/>
              <a:buNone/>
            </a:pPr>
            <a:r>
              <a:rPr lang="it-IT" sz="1200">
                <a:solidFill>
                  <a:srgbClr val="65CC33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01 </a:t>
            </a:r>
            <a:r>
              <a:rPr lang="it-IT" sz="1200" err="1">
                <a:solidFill>
                  <a:srgbClr val="65CC33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Jan</a:t>
            </a:r>
            <a:r>
              <a:rPr lang="it-IT" sz="1200">
                <a:solidFill>
                  <a:srgbClr val="65CC33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F95CC68-3763-C4D8-00E4-EC51415AA7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774" y="3874313"/>
            <a:ext cx="865242" cy="87927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95250" indent="0">
              <a:buNone/>
              <a:defRPr sz="1050"/>
            </a:lvl1pPr>
          </a:lstStyle>
          <a:p>
            <a:r>
              <a:rPr lang="it-IT"/>
              <a:t>Image </a:t>
            </a:r>
            <a:r>
              <a:rPr lang="it-IT" err="1"/>
              <a:t>here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D8D94-0ED7-4BFD-5C1C-068055FB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62460A-E9F7-8419-15CD-91E5ABA2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3AC66F-BD9A-4168-22EA-65440344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678882-3218-9C91-324B-17564EBE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8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C0D524-F6DC-F7A7-AE96-CCED51B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35E880-C2F9-FBC7-110C-6487277C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527904-3909-D13D-058D-CF3A6043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23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FB45F-20AF-9549-C90F-12D5F29B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89DFC-3FF4-B2AA-0CFE-6ECDA9D1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BF82B5-EE80-26A2-315D-E907659C2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051415-6701-6E24-A9AF-E214862D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CA5515-F435-C6C8-213E-D4D98650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6D5B69-367E-FB94-054F-AB385117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23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0DF2E-361F-C6EF-B022-985920A6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371E275-B4A3-1A63-2118-0CACDE4AA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3A1FD5-BA05-A71C-557F-0E0E8801F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B95538-E745-A60D-1FA8-56629FC1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93F6C9-2FB2-0556-7369-FCC60DC3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561D62-F1A0-7E2D-9735-9770B50E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33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5F15C-E0A5-81A2-A3A0-18A5CCE1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9899AF-4A5A-6D09-89A6-1B38CCA1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366AE-2BDF-301F-9BAD-B3CC0897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3CDCE4-4E85-89E4-6D55-C2005AE2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3A7B2D-BEF6-FEA0-A496-D4407FA0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08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67D190-2DFD-E6CA-EFAB-26855CDE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2A32B3-8F97-5862-5EC4-07B12D1E6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A525E3-3308-8CC8-CB61-915AC3D8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BC8059-60F9-B39F-7D8A-8A5E901D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B16D71-654E-BD9B-D7C6-A295C99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81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1_Content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196BAF-D937-6C3B-B470-EBD7A69D5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-7257" y="0"/>
            <a:ext cx="9144000" cy="5144840"/>
          </a:xfrm>
          <a:prstGeom prst="rect">
            <a:avLst/>
          </a:prstGeom>
        </p:spPr>
      </p:pic>
      <p:sp>
        <p:nvSpPr>
          <p:cNvPr id="152" name="Google Shape;152;p24"/>
          <p:cNvSpPr txBox="1">
            <a:spLocks noGrp="1"/>
          </p:cNvSpPr>
          <p:nvPr>
            <p:ph type="title" hasCustomPrompt="1"/>
          </p:nvPr>
        </p:nvSpPr>
        <p:spPr>
          <a:xfrm>
            <a:off x="431632" y="742042"/>
            <a:ext cx="6135064" cy="80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rgbClr val="65CC33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>
                <a:effectLst/>
              </a:rPr>
              <a:t>Title </a:t>
            </a:r>
            <a:r>
              <a:rPr lang="it-IT" err="1">
                <a:effectLst/>
              </a:rPr>
              <a:t>here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2"/>
          </p:nvPr>
        </p:nvSpPr>
        <p:spPr>
          <a:xfrm>
            <a:off x="431632" y="1669143"/>
            <a:ext cx="2949178" cy="23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" name="Google Shape;154;p24">
            <a:extLst>
              <a:ext uri="{FF2B5EF4-FFF2-40B4-BE49-F238E27FC236}">
                <a16:creationId xmlns:a16="http://schemas.microsoft.com/office/drawing/2014/main" id="{83923687-E3A6-2F0B-094D-E28B3471C57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617518" y="1669143"/>
            <a:ext cx="2949178" cy="230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88E7E47-2209-F3C9-DF1C-3E9834678E3A}"/>
              </a:ext>
            </a:extLst>
          </p:cNvPr>
          <p:cNvSpPr/>
          <p:nvPr userDrawn="1"/>
        </p:nvSpPr>
        <p:spPr>
          <a:xfrm>
            <a:off x="8377083" y="4556237"/>
            <a:ext cx="766917" cy="217062"/>
          </a:xfrm>
          <a:prstGeom prst="rect">
            <a:avLst/>
          </a:prstGeom>
          <a:solidFill>
            <a:srgbClr val="65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3DF4D4ED-B52E-138D-03C3-48FECF3A8C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83001" y="4534707"/>
            <a:ext cx="2057400" cy="27463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3BA200-3B49-054C-884C-C48C04188F70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4" name="Google Shape;59;p14">
            <a:extLst>
              <a:ext uri="{FF2B5EF4-FFF2-40B4-BE49-F238E27FC236}">
                <a16:creationId xmlns:a16="http://schemas.microsoft.com/office/drawing/2014/main" id="{5ABD6AAA-91ED-091D-1BFA-D7510B3AB1F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32184" y="4462292"/>
            <a:ext cx="486274" cy="45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0;p14">
            <a:extLst>
              <a:ext uri="{FF2B5EF4-FFF2-40B4-BE49-F238E27FC236}">
                <a16:creationId xmlns:a16="http://schemas.microsoft.com/office/drawing/2014/main" id="{AF4E8362-BF46-F71E-FD3F-39C5FAD04C4B}"/>
              </a:ext>
            </a:extLst>
          </p:cNvPr>
          <p:cNvSpPr txBox="1"/>
          <p:nvPr userDrawn="1"/>
        </p:nvSpPr>
        <p:spPr>
          <a:xfrm>
            <a:off x="821208" y="4462292"/>
            <a:ext cx="2968172" cy="54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Commission support for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project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does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constitute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an endorsement of 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contents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reflects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views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only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authors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and the Commission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cannot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held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any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use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be made of the information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contained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therein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sz="300" b="0" i="0" u="none" strike="noStrike" cap="none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C8F4D05-A922-94CA-F1A8-E7FAB8268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184" y="216807"/>
            <a:ext cx="1355422" cy="3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" userDrawn="1">
  <p:cSld name="1_Quot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643CAB-674A-51BC-5D37-37E2F2CC2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3202" cy="51599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8F2B7F-CFBB-5BCF-1766-659E29E05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rcRect/>
          <a:stretch/>
        </p:blipFill>
        <p:spPr>
          <a:xfrm>
            <a:off x="1" y="-2680"/>
            <a:ext cx="9143999" cy="51461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642A9A1-DB31-49CE-D6DA-3F4773267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60164" y="0"/>
            <a:ext cx="3134086" cy="5143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8400EF-3AB3-DEDD-4D38-460453B8D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3521243"/>
            <a:ext cx="9173201" cy="1655112"/>
          </a:xfrm>
          <a:prstGeom prst="rect">
            <a:avLst/>
          </a:prstGeom>
        </p:spPr>
      </p:pic>
      <p:pic>
        <p:nvPicPr>
          <p:cNvPr id="6" name="Google Shape;59;p14">
            <a:extLst>
              <a:ext uri="{FF2B5EF4-FFF2-40B4-BE49-F238E27FC236}">
                <a16:creationId xmlns:a16="http://schemas.microsoft.com/office/drawing/2014/main" id="{A026CBCC-C69D-9445-D93A-2FDE0588FE95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898389" y="4277715"/>
            <a:ext cx="581660" cy="5414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0;p14">
            <a:extLst>
              <a:ext uri="{FF2B5EF4-FFF2-40B4-BE49-F238E27FC236}">
                <a16:creationId xmlns:a16="http://schemas.microsoft.com/office/drawing/2014/main" id="{43C8842E-4A5B-700C-5BE1-69C8BBE6EFEC}"/>
              </a:ext>
            </a:extLst>
          </p:cNvPr>
          <p:cNvSpPr txBox="1"/>
          <p:nvPr userDrawn="1"/>
        </p:nvSpPr>
        <p:spPr>
          <a:xfrm>
            <a:off x="6586873" y="4280378"/>
            <a:ext cx="2212886" cy="54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7500" lnSpcReduction="20000"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t-IT" sz="1000" b="0" i="0">
                <a:effectLst/>
                <a:latin typeface="Arial" panose="020B0604020202020204" pitchFamily="34" charset="0"/>
              </a:rPr>
              <a:t>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European</a:t>
            </a:r>
            <a:r>
              <a:rPr lang="it-IT" sz="1000" b="0" i="0">
                <a:effectLst/>
                <a:latin typeface="Arial" panose="020B0604020202020204" pitchFamily="34" charset="0"/>
              </a:rPr>
              <a:t> Commission support for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this</a:t>
            </a:r>
            <a:r>
              <a:rPr lang="it-IT" sz="1000" b="0" i="0">
                <a:effectLst/>
                <a:latin typeface="Arial" panose="020B0604020202020204" pitchFamily="34" charset="0"/>
              </a:rPr>
              <a:t> project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does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not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constitute</a:t>
            </a:r>
            <a:r>
              <a:rPr lang="it-IT" sz="1000" b="0" i="0">
                <a:effectLst/>
                <a:latin typeface="Arial" panose="020B0604020202020204" pitchFamily="34" charset="0"/>
              </a:rPr>
              <a:t> an </a:t>
            </a:r>
            <a:br>
              <a:rPr lang="it-IT" sz="1000"/>
            </a:br>
            <a:r>
              <a:rPr lang="it-IT" sz="1000" b="0" i="0">
                <a:effectLst/>
                <a:latin typeface="Arial" panose="020B0604020202020204" pitchFamily="34" charset="0"/>
              </a:rPr>
              <a:t>endorsement of 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contents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which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reflects</a:t>
            </a:r>
            <a:r>
              <a:rPr lang="it-IT" sz="1000" b="0" i="0">
                <a:effectLst/>
                <a:latin typeface="Arial" panose="020B0604020202020204" pitchFamily="34" charset="0"/>
              </a:rPr>
              <a:t> 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views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only</a:t>
            </a:r>
            <a:r>
              <a:rPr lang="it-IT" sz="1000" b="0" i="0">
                <a:effectLst/>
                <a:latin typeface="Arial" panose="020B0604020202020204" pitchFamily="34" charset="0"/>
              </a:rPr>
              <a:t> of the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authors</a:t>
            </a:r>
            <a:r>
              <a:rPr lang="it-IT" sz="1000" b="0" i="0">
                <a:effectLst/>
                <a:latin typeface="Arial" panose="020B0604020202020204" pitchFamily="34" charset="0"/>
              </a:rPr>
              <a:t>,</a:t>
            </a:r>
            <a:br>
              <a:rPr lang="it-IT" sz="1000"/>
            </a:br>
            <a:r>
              <a:rPr lang="it-IT" sz="1000" b="0" i="0">
                <a:effectLst/>
                <a:latin typeface="Arial" panose="020B0604020202020204" pitchFamily="34" charset="0"/>
              </a:rPr>
              <a:t>and the Commission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cannot</a:t>
            </a:r>
            <a:r>
              <a:rPr lang="it-IT" sz="1000" b="0" i="0">
                <a:effectLst/>
                <a:latin typeface="Arial" panose="020B0604020202020204" pitchFamily="34" charset="0"/>
              </a:rPr>
              <a:t> be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held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responsible</a:t>
            </a:r>
            <a:r>
              <a:rPr lang="it-IT" sz="1000" b="0" i="0">
                <a:effectLst/>
                <a:latin typeface="Arial" panose="020B0604020202020204" pitchFamily="34" charset="0"/>
              </a:rPr>
              <a:t> for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any</a:t>
            </a:r>
            <a:r>
              <a:rPr lang="it-IT" sz="1000" b="0" i="0">
                <a:effectLst/>
                <a:latin typeface="Arial" panose="020B0604020202020204" pitchFamily="34" charset="0"/>
              </a:rPr>
              <a:t> use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which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may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br>
              <a:rPr lang="it-IT" sz="1000"/>
            </a:br>
            <a:r>
              <a:rPr lang="it-IT" sz="1000" b="0" i="0">
                <a:effectLst/>
                <a:latin typeface="Arial" panose="020B0604020202020204" pitchFamily="34" charset="0"/>
              </a:rPr>
              <a:t>be made of the information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contained</a:t>
            </a:r>
            <a:r>
              <a:rPr lang="it-IT" sz="1000" b="0" i="0">
                <a:effectLst/>
                <a:latin typeface="Arial" panose="020B0604020202020204" pitchFamily="34" charset="0"/>
              </a:rPr>
              <a:t> </a:t>
            </a:r>
            <a:r>
              <a:rPr lang="it-IT" sz="1000" b="0" i="0" err="1">
                <a:effectLst/>
                <a:latin typeface="Arial" panose="020B0604020202020204" pitchFamily="34" charset="0"/>
              </a:rPr>
              <a:t>therein</a:t>
            </a:r>
            <a:r>
              <a:rPr lang="it-IT" sz="1000" b="0" i="0">
                <a:effectLst/>
                <a:latin typeface="Arial" panose="020B0604020202020204" pitchFamily="34" charset="0"/>
              </a:rPr>
              <a:t>.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26"/>
          <p:cNvGrpSpPr/>
          <p:nvPr/>
        </p:nvGrpSpPr>
        <p:grpSpPr>
          <a:xfrm>
            <a:off x="4736966" y="4338368"/>
            <a:ext cx="448533" cy="144462"/>
            <a:chOff x="5182416" y="3251200"/>
            <a:chExt cx="1104084" cy="355600"/>
          </a:xfrm>
        </p:grpSpPr>
        <p:pic>
          <p:nvPicPr>
            <p:cNvPr id="168" name="Google Shape;168;p2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05500" y="3251200"/>
              <a:ext cx="381000" cy="35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82416" y="3257550"/>
              <a:ext cx="431800" cy="34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26"/>
          <p:cNvSpPr txBox="1"/>
          <p:nvPr/>
        </p:nvSpPr>
        <p:spPr>
          <a:xfrm>
            <a:off x="4394470" y="4565249"/>
            <a:ext cx="1159678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</a:t>
            </a:r>
            <a:r>
              <a:rPr lang="en" sz="1200" b="0" i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hift-hub.eu</a:t>
            </a:r>
            <a:endParaRPr sz="1200" b="0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283507" y="1156243"/>
            <a:ext cx="53868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4800" b="0">
                <a:solidFill>
                  <a:schemeClr val="bg1"/>
                </a:solidFill>
                <a:latin typeface="Montserra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570D9B-F5D2-81DF-EAB7-FBCBC052561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28235" y="261136"/>
            <a:ext cx="1610267" cy="3649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C5ABDB0-52CE-C047-3707-4D73A7236DA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72997" y="3809311"/>
            <a:ext cx="1000033" cy="1000033"/>
          </a:xfrm>
          <a:prstGeom prst="rect">
            <a:avLst/>
          </a:prstGeom>
        </p:spPr>
      </p:pic>
      <p:sp>
        <p:nvSpPr>
          <p:cNvPr id="11" name="Google Shape;65;p14">
            <a:extLst>
              <a:ext uri="{FF2B5EF4-FFF2-40B4-BE49-F238E27FC236}">
                <a16:creationId xmlns:a16="http://schemas.microsoft.com/office/drawing/2014/main" id="{A519D526-026A-6A42-CE10-1F4A102F38E2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1546617" y="4063690"/>
            <a:ext cx="2512036" cy="25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 i="0">
                <a:solidFill>
                  <a:schemeClr val="tx1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66;p14">
            <a:extLst>
              <a:ext uri="{FF2B5EF4-FFF2-40B4-BE49-F238E27FC236}">
                <a16:creationId xmlns:a16="http://schemas.microsoft.com/office/drawing/2014/main" id="{CB7C8123-68C7-25AD-DEFE-29F3F54ADDB2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1546617" y="4370356"/>
            <a:ext cx="2512035" cy="32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1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▪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lang="it-IT"/>
          </a:p>
        </p:txBody>
      </p:sp>
      <p:sp>
        <p:nvSpPr>
          <p:cNvPr id="2" name="Segnaposto immagine 4">
            <a:extLst>
              <a:ext uri="{FF2B5EF4-FFF2-40B4-BE49-F238E27FC236}">
                <a16:creationId xmlns:a16="http://schemas.microsoft.com/office/drawing/2014/main" id="{78DF1D24-75BC-1FD4-71D9-BCD1E57758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970" y="3868419"/>
            <a:ext cx="902664" cy="877762"/>
          </a:xfrm>
          <a:prstGeom prst="ellipse">
            <a:avLst/>
          </a:prstGeom>
        </p:spPr>
        <p:txBody>
          <a:bodyPr>
            <a:noAutofit/>
          </a:bodyPr>
          <a:lstStyle>
            <a:lvl1pPr marL="95250" indent="0" algn="ctr">
              <a:buNone/>
              <a:defRPr sz="1100"/>
            </a:lvl1pPr>
          </a:lstStyle>
          <a:p>
            <a:r>
              <a:rPr lang="it-IT"/>
              <a:t>Photo </a:t>
            </a:r>
            <a:r>
              <a:rPr lang="it-IT" err="1"/>
              <a:t>here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Comparis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929A5A-ACCA-798C-70AB-96E31C233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-7257" y="0"/>
            <a:ext cx="9144000" cy="5144840"/>
          </a:xfrm>
          <a:prstGeom prst="rect">
            <a:avLst/>
          </a:prstGeom>
        </p:spPr>
      </p:pic>
      <p:sp>
        <p:nvSpPr>
          <p:cNvPr id="184" name="Google Shape;184;p28"/>
          <p:cNvSpPr txBox="1">
            <a:spLocks noGrp="1"/>
          </p:cNvSpPr>
          <p:nvPr>
            <p:ph type="body" idx="1" hasCustomPrompt="1"/>
          </p:nvPr>
        </p:nvSpPr>
        <p:spPr>
          <a:xfrm>
            <a:off x="328913" y="1449062"/>
            <a:ext cx="3038264" cy="42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0">
                <a:solidFill>
                  <a:srgbClr val="65CC33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r>
              <a:rPr lang="it-IT" err="1">
                <a:effectLst/>
              </a:rPr>
              <a:t>Subtitle</a:t>
            </a:r>
            <a:r>
              <a:rPr lang="it-IT">
                <a:effectLst/>
              </a:rPr>
              <a:t> </a:t>
            </a:r>
            <a:r>
              <a:rPr lang="it-IT" err="1">
                <a:effectLst/>
              </a:rPr>
              <a:t>here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2" hasCustomPrompt="1"/>
          </p:nvPr>
        </p:nvSpPr>
        <p:spPr>
          <a:xfrm>
            <a:off x="3488788" y="1449062"/>
            <a:ext cx="3053227" cy="42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0">
                <a:solidFill>
                  <a:srgbClr val="65CC33"/>
                </a:solidFill>
                <a:latin typeface="Montserrat" pitchFamily="2" charset="77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r>
              <a:rPr lang="it-IT" err="1">
                <a:effectLst/>
              </a:rPr>
              <a:t>Subtitle</a:t>
            </a:r>
            <a:r>
              <a:rPr lang="it-IT">
                <a:effectLst/>
              </a:rPr>
              <a:t> </a:t>
            </a:r>
            <a:r>
              <a:rPr lang="it-IT" err="1">
                <a:effectLst/>
              </a:rPr>
              <a:t>here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title" hasCustomPrompt="1"/>
          </p:nvPr>
        </p:nvSpPr>
        <p:spPr>
          <a:xfrm>
            <a:off x="327722" y="742043"/>
            <a:ext cx="6194357" cy="70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1">
                <a:solidFill>
                  <a:srgbClr val="65CC33"/>
                </a:solidFill>
                <a:latin typeface="Montserrat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it-IT">
                <a:effectLst/>
              </a:rPr>
              <a:t>Title </a:t>
            </a:r>
            <a:r>
              <a:rPr lang="it-IT" err="1">
                <a:effectLst/>
              </a:rPr>
              <a:t>here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3" hasCustomPrompt="1"/>
          </p:nvPr>
        </p:nvSpPr>
        <p:spPr>
          <a:xfrm>
            <a:off x="327722" y="2011386"/>
            <a:ext cx="3052292" cy="165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r>
              <a:rPr lang="it-IT"/>
              <a:t>Bullet list </a:t>
            </a:r>
            <a:r>
              <a:rPr lang="it-IT" err="1"/>
              <a:t>here</a:t>
            </a:r>
            <a:r>
              <a:rPr lang="it-IT"/>
              <a:t>!</a:t>
            </a: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4" hasCustomPrompt="1"/>
          </p:nvPr>
        </p:nvSpPr>
        <p:spPr>
          <a:xfrm>
            <a:off x="3488788" y="2011386"/>
            <a:ext cx="3052292" cy="165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r>
              <a:rPr lang="it-IT"/>
              <a:t>Bullet list </a:t>
            </a:r>
            <a:r>
              <a:rPr lang="it-IT" err="1"/>
              <a:t>here</a:t>
            </a:r>
            <a:r>
              <a:rPr lang="it-IT"/>
              <a:t>!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00131BB-14D6-1D52-59B0-5630DF4D06BA}"/>
              </a:ext>
            </a:extLst>
          </p:cNvPr>
          <p:cNvSpPr/>
          <p:nvPr userDrawn="1"/>
        </p:nvSpPr>
        <p:spPr>
          <a:xfrm>
            <a:off x="8377083" y="4556237"/>
            <a:ext cx="766917" cy="217062"/>
          </a:xfrm>
          <a:prstGeom prst="rect">
            <a:avLst/>
          </a:prstGeom>
          <a:solidFill>
            <a:srgbClr val="65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5AAFB5D-ECDA-E67E-6C61-1A62A99C19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83001" y="4534707"/>
            <a:ext cx="2057400" cy="27463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3BA200-3B49-054C-884C-C48C04188F70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4" name="Google Shape;59;p14">
            <a:extLst>
              <a:ext uri="{FF2B5EF4-FFF2-40B4-BE49-F238E27FC236}">
                <a16:creationId xmlns:a16="http://schemas.microsoft.com/office/drawing/2014/main" id="{2D83E285-F067-FB16-DF7F-09F8E9C1DCD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32184" y="4462292"/>
            <a:ext cx="486274" cy="45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0;p14">
            <a:extLst>
              <a:ext uri="{FF2B5EF4-FFF2-40B4-BE49-F238E27FC236}">
                <a16:creationId xmlns:a16="http://schemas.microsoft.com/office/drawing/2014/main" id="{C865715E-2586-C3CD-8B9C-10719E77ACA7}"/>
              </a:ext>
            </a:extLst>
          </p:cNvPr>
          <p:cNvSpPr txBox="1"/>
          <p:nvPr userDrawn="1"/>
        </p:nvSpPr>
        <p:spPr>
          <a:xfrm>
            <a:off x="821208" y="4462292"/>
            <a:ext cx="2968172" cy="54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Commission support for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project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does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constitute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an endorsement of 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contents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reflects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views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only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authors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and the Commission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cannot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held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any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use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be made of the information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contained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600" b="0" i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therein</a:t>
            </a:r>
            <a:r>
              <a:rPr lang="it-IT" sz="600" b="0" i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sz="300" b="0" i="0" u="none" strike="noStrike" cap="none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8B687-462F-3CA2-A14E-43C660F82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184" y="216807"/>
            <a:ext cx="1355422" cy="308429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C6961672-7BC8-2192-8144-B529ACA3BD17}"/>
              </a:ext>
            </a:extLst>
          </p:cNvPr>
          <p:cNvSpPr/>
          <p:nvPr userDrawn="1"/>
        </p:nvSpPr>
        <p:spPr>
          <a:xfrm>
            <a:off x="7753856" y="-16428"/>
            <a:ext cx="1541504" cy="1827415"/>
          </a:xfrm>
          <a:prstGeom prst="roundRect">
            <a:avLst>
              <a:gd name="adj" fmla="val 0"/>
            </a:avLst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4B3AD45-2945-5305-E664-B3FDCD8EAE81}"/>
              </a:ext>
            </a:extLst>
          </p:cNvPr>
          <p:cNvSpPr/>
          <p:nvPr userDrawn="1"/>
        </p:nvSpPr>
        <p:spPr>
          <a:xfrm>
            <a:off x="7674548" y="-47256"/>
            <a:ext cx="1541504" cy="182741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testo 13">
            <a:extLst>
              <a:ext uri="{FF2B5EF4-FFF2-40B4-BE49-F238E27FC236}">
                <a16:creationId xmlns:a16="http://schemas.microsoft.com/office/drawing/2014/main" id="{9AD4DC94-58DF-A417-3A58-0E4C00D60C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856" y="269014"/>
            <a:ext cx="1208716" cy="519423"/>
          </a:xfrm>
        </p:spPr>
        <p:txBody>
          <a:bodyPr lIns="0" tIns="0" rIns="108000" bIns="108000" anchor="ctr" anchorCtr="0">
            <a:spAutoFit/>
          </a:bodyPr>
          <a:lstStyle>
            <a:lvl1pPr marL="95250" indent="0" algn="ctr">
              <a:lnSpc>
                <a:spcPct val="100000"/>
              </a:lnSpc>
              <a:buFont typeface="Arial" panose="020B0604020202020204" pitchFamily="34" charset="0"/>
              <a:buNone/>
              <a:defRPr sz="1000" b="1">
                <a:latin typeface="Montserrat" pitchFamily="2" charset="77"/>
              </a:defRPr>
            </a:lvl1pPr>
          </a:lstStyle>
          <a:p>
            <a:r>
              <a:rPr lang="it-IT" err="1"/>
              <a:t>Presenter’s</a:t>
            </a:r>
            <a:r>
              <a:rPr lang="it-IT"/>
              <a:t> name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04C240EC-42D3-B976-29F0-2F0D5B31A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3857" y="868918"/>
            <a:ext cx="1208716" cy="622016"/>
          </a:xfrm>
        </p:spPr>
        <p:txBody>
          <a:bodyPr wrap="square" lIns="0" tIns="0" rIns="108000" bIns="108000" anchor="ctr" anchorCtr="1">
            <a:spAutoFit/>
          </a:bodyPr>
          <a:lstStyle>
            <a:lvl1pPr marL="95250" indent="0" algn="ctr">
              <a:lnSpc>
                <a:spcPct val="100000"/>
              </a:lnSpc>
              <a:buFont typeface="Arial" panose="020B0604020202020204" pitchFamily="34" charset="0"/>
              <a:buNone/>
              <a:defRPr sz="1000" b="0">
                <a:latin typeface="Montserrat" pitchFamily="2" charset="77"/>
              </a:defRPr>
            </a:lvl1pPr>
          </a:lstStyle>
          <a:p>
            <a:pPr lvl="0"/>
            <a:r>
              <a:rPr lang="it-IT"/>
              <a:t>Event/Date</a:t>
            </a:r>
          </a:p>
          <a:p>
            <a:pPr lvl="0"/>
            <a:r>
              <a:rPr lang="it-IT"/>
              <a:t>01 </a:t>
            </a:r>
            <a:r>
              <a:rPr lang="it-IT" err="1"/>
              <a:t>Jan</a:t>
            </a:r>
            <a:r>
              <a:rPr lang="it-IT"/>
              <a:t>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EFF1E-239C-30F0-E06B-E42272B67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3C8524-C04A-D41E-DB73-9A30CFFE0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103176-FD4F-ADBC-F998-4C1CC41C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632E4A-FB55-CFD7-C82C-1C5E1F6A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9E8EBA-8161-6D31-1552-FC264843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1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609519-7AA5-E2A9-507E-987DBE89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EE7DE-8CC4-02F0-2616-4C269C90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4FFCC2-2306-F5EE-0667-413149FC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E6CA7A-28E9-312E-E311-219C2BAD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149CA-CD13-48CB-83F7-84ED65B4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F4C93-5CE1-0BC0-1788-466B03F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7EA8CF-9A32-1AF9-778D-D3538A0AA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2BDB11-1BBA-1495-F4EF-141BB604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26404C-6A57-A7C1-EC07-FD827741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10921C-24BA-EEAF-7D33-E8EEE245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66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0AAE0-9312-C26A-EE2F-92071C6E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85FD3-A228-EA15-0D91-C0C5A706B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4F7563-FF20-B4D9-4B98-5F978FEED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10A406-D264-4C43-A5D9-B0C74C6D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00F773-B159-71FD-CE1B-D5DD6E92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21230C-90F3-AA2F-C688-E73B3FC4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8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9872F-AA75-AE29-FB48-E934F448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1EA2F4-AD0E-953F-FB90-7A1A61D8F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E0745D-612E-0529-192E-889E2848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38F1BC-A967-BCDC-E423-55F487F2A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D4C289-FE6C-CE5C-7534-277DC1CB5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3EBCD8-5592-EF41-7C41-A633F632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238E33-0968-8651-7B80-6E4A7AB0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B8A12B-6C32-F1CE-EDE5-A858BFD6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93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1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D7B578-6664-22B7-7A8E-68883916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C7870A-914C-59AA-F140-75A278AF9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EE3286-BF36-BB30-A352-903DE1BF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D88C2B-FFAE-4D6C-6E79-0695C7E58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3713F1-453C-4994-2A38-C6DEB0B15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A200-3B49-054C-884C-C48C04188F7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0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go-mol.r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829306F1-5F61-94D5-76EC-B3A4D368A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31" y="443163"/>
            <a:ext cx="5517915" cy="2457536"/>
          </a:xfrm>
        </p:spPr>
        <p:txBody>
          <a:bodyPr/>
          <a:lstStyle/>
          <a:p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Digitalizarea si </a:t>
            </a:r>
            <a:r>
              <a:rPr lang="ro-RO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pacientii</a:t>
            </a:r>
            <a:br>
              <a:rPr lang="en-GB" sz="32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58CA7F30-05BE-ECAD-82BB-CE57412A5EFA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r>
              <a:rPr lang="it-IT" dirty="0"/>
              <a:t>Luminita Valcea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A3CBD832-7895-1618-018E-C20682C57672}"/>
              </a:ext>
            </a:extLst>
          </p:cNvPr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r>
              <a:rPr lang="ro-RO" dirty="0"/>
              <a:t>COPAC</a:t>
            </a:r>
            <a:endParaRPr lang="it-IT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36A06A0-FEB4-0777-009E-06C04E3151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23" r="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482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2" y="512956"/>
            <a:ext cx="7307314" cy="653629"/>
          </a:xfrm>
        </p:spPr>
        <p:txBody>
          <a:bodyPr/>
          <a:lstStyle/>
          <a:p>
            <a:pPr algn="r"/>
            <a:r>
              <a:rPr lang="ro-RO" dirty="0" err="1"/>
              <a:t>What</a:t>
            </a:r>
            <a:r>
              <a:rPr lang="ro-RO" dirty="0"/>
              <a:t> </a:t>
            </a:r>
            <a:r>
              <a:rPr lang="ro-RO" dirty="0" err="1"/>
              <a:t>patients</a:t>
            </a:r>
            <a:r>
              <a:rPr lang="ro-RO" dirty="0"/>
              <a:t> </a:t>
            </a:r>
            <a:r>
              <a:rPr lang="ro-RO" dirty="0" err="1"/>
              <a:t>wants</a:t>
            </a:r>
            <a:r>
              <a:rPr lang="ro-RO" dirty="0"/>
              <a:t>?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6" name="Nomogramă 5">
            <a:extLst>
              <a:ext uri="{FF2B5EF4-FFF2-40B4-BE49-F238E27FC236}">
                <a16:creationId xmlns:a16="http://schemas.microsoft.com/office/drawing/2014/main" id="{AEE51DC4-D488-E176-F043-5C59A65F5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595744"/>
              </p:ext>
            </p:extLst>
          </p:nvPr>
        </p:nvGraphicFramePr>
        <p:xfrm>
          <a:off x="1701966" y="49903"/>
          <a:ext cx="7129347" cy="448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9CC6A8-213E-A264-79F8-53411CD9E855}"/>
              </a:ext>
            </a:extLst>
          </p:cNvPr>
          <p:cNvSpPr txBox="1"/>
          <p:nvPr/>
        </p:nvSpPr>
        <p:spPr>
          <a:xfrm>
            <a:off x="312688" y="3003082"/>
            <a:ext cx="1516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2000" b="1" dirty="0"/>
              <a:t>Pe scurt: Ce vor pacientii?</a:t>
            </a:r>
            <a:r>
              <a:rPr lang="en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36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>
            <a:extLst>
              <a:ext uri="{FF2B5EF4-FFF2-40B4-BE49-F238E27FC236}">
                <a16:creationId xmlns:a16="http://schemas.microsoft.com/office/drawing/2014/main" id="{829306F1-5F61-94D5-76EC-B3A4D368A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31" y="443163"/>
            <a:ext cx="5517915" cy="2457536"/>
          </a:xfrm>
        </p:spPr>
        <p:txBody>
          <a:bodyPr/>
          <a:lstStyle/>
          <a:p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SHIFT-HUB </a:t>
            </a:r>
            <a:br>
              <a:rPr lang="en-GB" sz="32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Smart Health Innovation &amp; Future Technologies Hub</a:t>
            </a:r>
            <a:br>
              <a:rPr lang="en-GB" sz="32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ottotitolo 15">
            <a:extLst>
              <a:ext uri="{FF2B5EF4-FFF2-40B4-BE49-F238E27FC236}">
                <a16:creationId xmlns:a16="http://schemas.microsoft.com/office/drawing/2014/main" id="{939F1204-761B-BE7B-AE0F-2EB155601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30" y="2947870"/>
            <a:ext cx="4523873" cy="879272"/>
          </a:xfrm>
        </p:spPr>
        <p:txBody>
          <a:bodyPr/>
          <a:lstStyle/>
          <a:p>
            <a:r>
              <a:rPr lang="it-IT" dirty="0"/>
              <a:t>HUB de </a:t>
            </a:r>
            <a:r>
              <a:rPr lang="it-IT" dirty="0" err="1"/>
              <a:t>solutii</a:t>
            </a:r>
            <a:r>
              <a:rPr lang="it-IT" dirty="0"/>
              <a:t> digitale </a:t>
            </a:r>
            <a:r>
              <a:rPr lang="it-IT" dirty="0" err="1"/>
              <a:t>pentru</a:t>
            </a:r>
            <a:r>
              <a:rPr lang="it-IT" dirty="0"/>
              <a:t> </a:t>
            </a:r>
            <a:r>
              <a:rPr lang="it-IT" dirty="0" err="1"/>
              <a:t>profesionisti</a:t>
            </a:r>
            <a:r>
              <a:rPr lang="it-IT" dirty="0"/>
              <a:t> si </a:t>
            </a:r>
            <a:r>
              <a:rPr lang="it-IT" dirty="0" err="1"/>
              <a:t>pacienti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320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2" y="512956"/>
            <a:ext cx="7307314" cy="653629"/>
          </a:xfrm>
        </p:spPr>
        <p:txBody>
          <a:bodyPr/>
          <a:lstStyle/>
          <a:p>
            <a:pPr algn="r"/>
            <a:r>
              <a:rPr lang="ro-RO" dirty="0" err="1"/>
              <a:t>What</a:t>
            </a:r>
            <a:r>
              <a:rPr lang="ro-RO" dirty="0"/>
              <a:t> </a:t>
            </a:r>
            <a:r>
              <a:rPr lang="ro-RO" dirty="0" err="1"/>
              <a:t>patients</a:t>
            </a:r>
            <a:r>
              <a:rPr lang="ro-RO" dirty="0"/>
              <a:t> </a:t>
            </a:r>
            <a:r>
              <a:rPr lang="ro-RO" dirty="0" err="1"/>
              <a:t>wants</a:t>
            </a:r>
            <a:r>
              <a:rPr lang="ro-RO" dirty="0"/>
              <a:t>?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6" name="Nomogramă 5">
            <a:extLst>
              <a:ext uri="{FF2B5EF4-FFF2-40B4-BE49-F238E27FC236}">
                <a16:creationId xmlns:a16="http://schemas.microsoft.com/office/drawing/2014/main" id="{AEE51DC4-D488-E176-F043-5C59A65F5F5B}"/>
              </a:ext>
            </a:extLst>
          </p:cNvPr>
          <p:cNvGraphicFramePr/>
          <p:nvPr/>
        </p:nvGraphicFramePr>
        <p:xfrm>
          <a:off x="1701966" y="49903"/>
          <a:ext cx="7129347" cy="448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15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SHIFT HUB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78EA-D77B-534D-0CDC-239BDDCA8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3288" y="646772"/>
            <a:ext cx="4166956" cy="3761678"/>
          </a:xfrm>
        </p:spPr>
        <p:txBody>
          <a:bodyPr>
            <a:normAutofit/>
          </a:bodyPr>
          <a:lstStyle/>
          <a:p>
            <a:r>
              <a:rPr lang="en-GB" sz="1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SHIFT-HUB - Smart Health Innovation &amp; Future Technologies Hub</a:t>
            </a:r>
          </a:p>
          <a:p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proiectului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stabileasca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HUB –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retea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aduca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impreuna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partile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interesate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ro-R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mediul de  afaceri, știință, politică și societate din întreaga </a:t>
            </a:r>
            <a:r>
              <a:rPr lang="ro-R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Europă</a:t>
            </a:r>
            <a:r>
              <a:rPr lang="ro-R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pentru a facilita și promova dezvoltarea tehnologiilor și a serviciilor de sănătate inteligente și pentru a crește adoptarea acestora. </a:t>
            </a: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ro-R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 dezvoltata o comunitate centrata pe pacient cu accent pe digitalizare si </a:t>
            </a:r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schimbarea comportamentului!</a:t>
            </a:r>
          </a:p>
          <a:p>
            <a:endParaRPr lang="en-GB" sz="2000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4334B-E2FA-F08D-34E3-0D3E0BB595B1}"/>
              </a:ext>
            </a:extLst>
          </p:cNvPr>
          <p:cNvSpPr txBox="1"/>
          <p:nvPr/>
        </p:nvSpPr>
        <p:spPr>
          <a:xfrm>
            <a:off x="5370898" y="770021"/>
            <a:ext cx="29033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Consorțiul:</a:t>
            </a:r>
          </a:p>
          <a:p>
            <a:r>
              <a:rPr lang="ro-RO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Steinbeis</a:t>
            </a:r>
            <a:r>
              <a:rPr lang="ro-RO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Europa </a:t>
            </a:r>
            <a:r>
              <a:rPr lang="ro-RO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Zentrum</a:t>
            </a:r>
            <a:endParaRPr lang="ro-RO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o-RO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Cleyrop</a:t>
            </a:r>
            <a:r>
              <a:rPr lang="ro-RO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France</a:t>
            </a:r>
          </a:p>
          <a:p>
            <a:pPr algn="l"/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KiNNO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Innovation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Intermediar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LTD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Greece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Europea</a:t>
            </a:r>
            <a:r>
              <a:rPr lang="en-GB" dirty="0">
                <a:latin typeface="+mj-lt"/>
              </a:rPr>
              <a:t>n Digital SME Alliance (EDSA) </a:t>
            </a:r>
          </a:p>
          <a:p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Universitatea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Aristotelio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Panepistimio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Thesalonic</a:t>
            </a:r>
            <a:endParaRPr lang="en-GB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Booster LABS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Franta</a:t>
            </a:r>
            <a:endParaRPr lang="en-GB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GB" dirty="0">
                <a:latin typeface="+mj-lt"/>
              </a:rPr>
              <a:t>BEIA Consult International Romana</a:t>
            </a:r>
          </a:p>
          <a:p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Universitatea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+mj-lt"/>
              </a:rPr>
              <a:t> din Porto</a:t>
            </a:r>
          </a:p>
          <a:p>
            <a:r>
              <a:rPr lang="en-GB" dirty="0" err="1">
                <a:latin typeface="+mj-lt"/>
              </a:rPr>
              <a:t>Ippcrate</a:t>
            </a:r>
            <a:r>
              <a:rPr lang="en-GB" dirty="0">
                <a:latin typeface="+mj-lt"/>
              </a:rPr>
              <a:t> AS SRL Italia</a:t>
            </a:r>
          </a:p>
          <a:p>
            <a:r>
              <a:rPr lang="en-GB" dirty="0" err="1">
                <a:solidFill>
                  <a:srgbClr val="000000"/>
                </a:solidFill>
                <a:effectLst/>
                <a:latin typeface="+mj-lt"/>
              </a:rPr>
              <a:t>Universitatea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</a:rPr>
              <a:t> din Koln</a:t>
            </a:r>
          </a:p>
          <a:p>
            <a:r>
              <a:rPr lang="en-GB" dirty="0">
                <a:latin typeface="+mj-lt"/>
              </a:rPr>
              <a:t>COPAC</a:t>
            </a:r>
            <a:br>
              <a:rPr lang="en-GB" dirty="0">
                <a:solidFill>
                  <a:srgbClr val="000000"/>
                </a:solidFill>
                <a:effectLst/>
                <a:latin typeface="+mj-lt"/>
              </a:rPr>
            </a:br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en-GB" dirty="0">
                <a:solidFill>
                  <a:srgbClr val="000000"/>
                </a:solidFill>
                <a:effectLst/>
                <a:latin typeface="+mj-lt"/>
              </a:rPr>
            </a:br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32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Ce facem mai concret?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78EA-D77B-534D-0CDC-239BDDCA8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067" y="646772"/>
            <a:ext cx="4258177" cy="3761678"/>
          </a:xfrm>
        </p:spPr>
        <p:txBody>
          <a:bodyPr>
            <a:normAutofit fontScale="92500" lnSpcReduction="10000"/>
          </a:bodyPr>
          <a:lstStyle/>
          <a:p>
            <a:r>
              <a:rPr lang="en-US" sz="1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ANALIZAM NEVOIA</a:t>
            </a:r>
          </a:p>
          <a:p>
            <a:pPr marL="514350" indent="-285750">
              <a:buFontTx/>
              <a:buChar char="-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indreptata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profesionisti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spital</a:t>
            </a:r>
          </a:p>
          <a:p>
            <a:pPr marL="228600" indent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ADUNAM STAKEHOLDERII RELEVANTI</a:t>
            </a:r>
          </a:p>
          <a:p>
            <a:pPr marL="228600" indent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PUNEM IMPREUNA CU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DEZVOLTAM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integrativa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100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potential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 evaluate pe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evenimentelor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Living Lab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utilizatori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legati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minim 50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UE</a:t>
            </a:r>
          </a:p>
          <a:p>
            <a:pPr marL="228600" indent="0"/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parteneriate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scrierea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workshopurilor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organizate</a:t>
            </a:r>
            <a:endParaRPr lang="ro-R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4334B-E2FA-F08D-34E3-0D3E0BB595B1}"/>
              </a:ext>
            </a:extLst>
          </p:cNvPr>
          <p:cNvSpPr txBox="1"/>
          <p:nvPr/>
        </p:nvSpPr>
        <p:spPr>
          <a:xfrm>
            <a:off x="4206240" y="735050"/>
            <a:ext cx="5043638" cy="126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ffectLst/>
                <a:latin typeface="+mj-lt"/>
              </a:rPr>
              <a:t>https://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+mj-lt"/>
              </a:rPr>
              <a:t>www.digitalsme.eu</a:t>
            </a:r>
            <a:r>
              <a:rPr lang="en-GB" sz="2000" b="1" dirty="0">
                <a:solidFill>
                  <a:srgbClr val="000000"/>
                </a:solidFill>
                <a:effectLst/>
                <a:latin typeface="+mj-lt"/>
              </a:rPr>
              <a:t>/shift-hub-community/</a:t>
            </a:r>
            <a:br>
              <a:rPr lang="en-GB" sz="2000" b="1" dirty="0">
                <a:solidFill>
                  <a:srgbClr val="000000"/>
                </a:solidFill>
                <a:effectLst/>
                <a:latin typeface="+mj-lt"/>
              </a:rPr>
            </a:br>
            <a:endParaRPr lang="en-GB" sz="2000" b="1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76425-F62B-E64E-DFCC-F26EA2D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17" y="1347279"/>
            <a:ext cx="4689016" cy="30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Ce face o </a:t>
            </a:r>
            <a:r>
              <a:rPr lang="ro-RO" dirty="0" err="1"/>
              <a:t>asociatie</a:t>
            </a:r>
            <a:r>
              <a:rPr lang="ro-RO" dirty="0"/>
              <a:t> de </a:t>
            </a:r>
            <a:r>
              <a:rPr lang="ro-RO" dirty="0" err="1"/>
              <a:t>pacienti</a:t>
            </a:r>
            <a:r>
              <a:rPr lang="ro-RO" dirty="0"/>
              <a:t>?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78EA-D77B-534D-0CDC-239BDDCA8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3289" y="646772"/>
            <a:ext cx="2460046" cy="3761678"/>
          </a:xfrm>
        </p:spPr>
        <p:txBody>
          <a:bodyPr>
            <a:normAutofit fontScale="92500" lnSpcReduction="20000"/>
          </a:bodyPr>
          <a:lstStyle/>
          <a:p>
            <a:r>
              <a:rPr lang="en-US" sz="1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implicata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activitatile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IMPLICATA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aflarea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analizarea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pacientilor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cetatenilor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IMPLICAM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ADUCE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neguvernamentale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profesionisti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PROMOVEAZA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activitatile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derulate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4334B-E2FA-F08D-34E3-0D3E0BB595B1}"/>
              </a:ext>
            </a:extLst>
          </p:cNvPr>
          <p:cNvSpPr txBox="1"/>
          <p:nvPr/>
        </p:nvSpPr>
        <p:spPr>
          <a:xfrm>
            <a:off x="4206240" y="735050"/>
            <a:ext cx="504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000" b="1" dirty="0">
                <a:solidFill>
                  <a:srgbClr val="000000"/>
                </a:solidFill>
                <a:effectLst/>
                <a:latin typeface="+mj-lt"/>
              </a:rPr>
            </a:br>
            <a:endParaRPr lang="en-GB" sz="2000" b="1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C07A52-84D1-2823-1290-348E8D66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04" y="581462"/>
            <a:ext cx="2460046" cy="327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7C4D3-78B6-687E-1056-89A2919DE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177" y="1975907"/>
            <a:ext cx="3751534" cy="28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SHIFT HUB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78EA-D77B-534D-0CDC-239BDDCA8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3288" y="646772"/>
            <a:ext cx="4166956" cy="3761678"/>
          </a:xfrm>
        </p:spPr>
        <p:txBody>
          <a:bodyPr>
            <a:normAutofit/>
          </a:bodyPr>
          <a:lstStyle/>
          <a:p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Institutul National de Cercetare in Informatica </a:t>
            </a:r>
          </a:p>
          <a:p>
            <a:r>
              <a:rPr lang="ro-R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www.ici.ro</a:t>
            </a:r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Fortech</a:t>
            </a:r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Napoca</a:t>
            </a:r>
          </a:p>
          <a:p>
            <a:r>
              <a:rPr lang="ro-R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o-R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o-RO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www.fortech.ro</a:t>
            </a:r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4334B-E2FA-F08D-34E3-0D3E0BB595B1}"/>
              </a:ext>
            </a:extLst>
          </p:cNvPr>
          <p:cNvSpPr txBox="1"/>
          <p:nvPr/>
        </p:nvSpPr>
        <p:spPr>
          <a:xfrm>
            <a:off x="4466122" y="770021"/>
            <a:ext cx="38080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0000"/>
                </a:solidFill>
                <a:effectLst/>
                <a:latin typeface="+mj-lt"/>
              </a:rPr>
              <a:t>Clusterul</a:t>
            </a:r>
            <a:r>
              <a:rPr lang="en-GB" b="1" dirty="0">
                <a:solidFill>
                  <a:srgbClr val="000000"/>
                </a:solidFill>
                <a:effectLst/>
                <a:latin typeface="+mj-lt"/>
              </a:rPr>
              <a:t> Imago Mol Iasi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+mj-lt"/>
                <a:hlinkClick r:id="rId2"/>
              </a:rPr>
              <a:t>www.imago-mol.ro</a:t>
            </a:r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GB" b="1" dirty="0" err="1">
                <a:solidFill>
                  <a:srgbClr val="000000"/>
                </a:solidFill>
                <a:effectLst/>
                <a:latin typeface="+mj-lt"/>
              </a:rPr>
              <a:t>Cen</a:t>
            </a:r>
            <a:r>
              <a:rPr lang="en-GB" b="1" dirty="0" err="1">
                <a:latin typeface="+mj-lt"/>
              </a:rPr>
              <a:t>trul</a:t>
            </a:r>
            <a:r>
              <a:rPr lang="en-GB" b="1" dirty="0">
                <a:latin typeface="+mj-lt"/>
              </a:rPr>
              <a:t> de </a:t>
            </a:r>
            <a:r>
              <a:rPr lang="en-GB" b="1" dirty="0" err="1">
                <a:latin typeface="+mj-lt"/>
              </a:rPr>
              <a:t>Inovatie</a:t>
            </a:r>
            <a:r>
              <a:rPr lang="en-GB" b="1" dirty="0">
                <a:latin typeface="+mj-lt"/>
              </a:rPr>
              <a:t> – </a:t>
            </a:r>
            <a:r>
              <a:rPr lang="en-GB" b="1" dirty="0" err="1">
                <a:latin typeface="+mj-lt"/>
              </a:rPr>
              <a:t>Universitatea</a:t>
            </a:r>
            <a:r>
              <a:rPr lang="en-GB" b="1" dirty="0">
                <a:latin typeface="+mj-lt"/>
              </a:rPr>
              <a:t> de </a:t>
            </a:r>
            <a:r>
              <a:rPr lang="en-GB" b="1" dirty="0" err="1">
                <a:latin typeface="+mj-lt"/>
              </a:rPr>
              <a:t>Medicina</a:t>
            </a:r>
            <a:r>
              <a:rPr lang="en-GB" b="1" dirty="0">
                <a:latin typeface="+mj-lt"/>
              </a:rPr>
              <a:t> “Carol Davila” </a:t>
            </a:r>
            <a:r>
              <a:rPr lang="en-GB" b="1" dirty="0" err="1">
                <a:latin typeface="+mj-lt"/>
              </a:rPr>
              <a:t>Bucuresti</a:t>
            </a:r>
            <a:r>
              <a:rPr lang="en-GB" b="1" dirty="0">
                <a:latin typeface="+mj-lt"/>
              </a:rPr>
              <a:t>”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+mj-lt"/>
              </a:rPr>
              <a:t>https://</a:t>
            </a:r>
            <a:r>
              <a:rPr lang="en-GB" dirty="0" err="1">
                <a:solidFill>
                  <a:srgbClr val="000000"/>
                </a:solidFill>
                <a:effectLst/>
                <a:latin typeface="+mj-lt"/>
              </a:rPr>
              <a:t>cieh.umfcd.ro</a:t>
            </a:r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br>
              <a:rPr lang="en-GB" dirty="0">
                <a:solidFill>
                  <a:srgbClr val="000000"/>
                </a:solidFill>
                <a:effectLst/>
                <a:latin typeface="+mj-lt"/>
              </a:rPr>
            </a:br>
            <a:endParaRPr lang="en-GB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897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A234B-03F0-E70E-E6B4-71EAE6DF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07" y="1018471"/>
            <a:ext cx="5386800" cy="855093"/>
          </a:xfrm>
        </p:spPr>
        <p:txBody>
          <a:bodyPr/>
          <a:lstStyle/>
          <a:p>
            <a:r>
              <a:rPr lang="it-IT"/>
              <a:t>THANK YOU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F4B8F5-F848-72F2-2871-F69D7FCC1895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r>
              <a:rPr lang="ro-RO" dirty="0"/>
              <a:t>Luminita Valcea</a:t>
            </a:r>
            <a:endParaRPr lang="it-IT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CEF2A0B-8BF4-D025-A6C2-3F7B69B8A4AB}"/>
              </a:ext>
            </a:extLst>
          </p:cNvPr>
          <p:cNvGrpSpPr/>
          <p:nvPr/>
        </p:nvGrpSpPr>
        <p:grpSpPr>
          <a:xfrm>
            <a:off x="672111" y="2146524"/>
            <a:ext cx="1557113" cy="986841"/>
            <a:chOff x="4233698" y="4257642"/>
            <a:chExt cx="1862301" cy="1181133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C5F38CDD-FB2D-9F41-6708-DD08F5388091}"/>
                </a:ext>
              </a:extLst>
            </p:cNvPr>
            <p:cNvSpPr/>
            <p:nvPr/>
          </p:nvSpPr>
          <p:spPr>
            <a:xfrm>
              <a:off x="4233698" y="4257642"/>
              <a:ext cx="1862301" cy="32979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o-RO" sz="1200" spc="-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Luminita Valcea</a:t>
              </a:r>
              <a:endParaRPr lang="it-IT" sz="1200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3244E2A7-95E2-0416-ED37-592836B94FE9}"/>
                </a:ext>
              </a:extLst>
            </p:cNvPr>
            <p:cNvSpPr/>
            <p:nvPr/>
          </p:nvSpPr>
          <p:spPr>
            <a:xfrm>
              <a:off x="4233698" y="4678055"/>
              <a:ext cx="1862301" cy="55081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o-RO" sz="1200" spc="-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Luminita.valcea#@copac.ro</a:t>
              </a:r>
              <a:r>
                <a:rPr lang="en-US" sz="1200" strike="noStrike" spc="-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it-IT" sz="1200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CF7B9F01-D36B-6EE2-DC37-80A85799ACEC}"/>
                </a:ext>
              </a:extLst>
            </p:cNvPr>
            <p:cNvSpPr/>
            <p:nvPr/>
          </p:nvSpPr>
          <p:spPr>
            <a:xfrm>
              <a:off x="4233698" y="5108980"/>
              <a:ext cx="1862301" cy="32979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o-RO" sz="1200" strike="noStrike" spc="-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Luminita Valcea</a:t>
              </a:r>
              <a:endParaRPr lang="it-IT" sz="1200" strike="noStrike" spc="-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C1BCF6D0-F2EF-6E78-B631-54C09D70B8D6}"/>
              </a:ext>
            </a:extLst>
          </p:cNvPr>
          <p:cNvSpPr/>
          <p:nvPr/>
        </p:nvSpPr>
        <p:spPr>
          <a:xfrm>
            <a:off x="2771727" y="2146060"/>
            <a:ext cx="149590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o-RO" sz="1200" spc="-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Coalition</a:t>
            </a:r>
            <a:r>
              <a:rPr lang="ro-RO" sz="1200" spc="-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Organisation with </a:t>
            </a:r>
            <a:r>
              <a:rPr lang="ro-RO" sz="1200" spc="-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Chronic</a:t>
            </a:r>
            <a:r>
              <a:rPr lang="ro-RO" sz="1200" spc="-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 spc="-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Disease</a:t>
            </a:r>
            <a:endParaRPr lang="it-IT" sz="1200" strike="noStrike" spc="-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B17BDCE-2E4E-8A94-4F62-5F7322D4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53" y="2171364"/>
            <a:ext cx="263510" cy="916676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4203C4FE-67FC-FDF3-ADA8-3A1DF3FA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06" y="2146059"/>
            <a:ext cx="223482" cy="629528"/>
          </a:xfrm>
          <a:prstGeom prst="rect">
            <a:avLst/>
          </a:prstGeom>
        </p:spPr>
      </p:pic>
      <p:pic>
        <p:nvPicPr>
          <p:cNvPr id="8" name="Substituent imagine 7">
            <a:extLst>
              <a:ext uri="{FF2B5EF4-FFF2-40B4-BE49-F238E27FC236}">
                <a16:creationId xmlns:a16="http://schemas.microsoft.com/office/drawing/2014/main" id="{8C06A48E-0424-1200-15D6-F1677894B5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406" b="1406"/>
          <a:stretch>
            <a:fillRect/>
          </a:stretch>
        </p:blipFill>
        <p:spPr>
          <a:xfrm>
            <a:off x="471908" y="3884241"/>
            <a:ext cx="903288" cy="877887"/>
          </a:xfrm>
        </p:spPr>
      </p:pic>
    </p:spTree>
    <p:extLst>
      <p:ext uri="{BB962C8B-B14F-4D97-AF65-F5344CB8AC3E}">
        <p14:creationId xmlns:p14="http://schemas.microsoft.com/office/powerpoint/2010/main" val="216728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SHIFT HUB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78EA-D77B-534D-0CDC-239BDDCA8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3287" y="1622725"/>
            <a:ext cx="8299783" cy="2236354"/>
          </a:xfrm>
        </p:spPr>
        <p:txBody>
          <a:bodyPr>
            <a:normAutofit lnSpcReduction="10000"/>
          </a:bodyPr>
          <a:lstStyle/>
          <a:p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Digitalizarea se referă la conversia informațiilor sau a datelor într-un format digital. </a:t>
            </a: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Odată convertite în acest format digital, informațiile pot fi procesate de computere, stocate mai eficient, transmise cu ușurință și analizate cu ajutorul unui software.</a:t>
            </a:r>
            <a:endParaRPr lang="ro-R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10B4C-2EDA-B306-BF69-40EFD7990582}"/>
              </a:ext>
            </a:extLst>
          </p:cNvPr>
          <p:cNvSpPr txBox="1"/>
          <p:nvPr/>
        </p:nvSpPr>
        <p:spPr>
          <a:xfrm>
            <a:off x="6687518" y="976393"/>
            <a:ext cx="199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3600" b="1" dirty="0"/>
              <a:t>Definitie</a:t>
            </a:r>
          </a:p>
        </p:txBody>
      </p:sp>
    </p:spTree>
    <p:extLst>
      <p:ext uri="{BB962C8B-B14F-4D97-AF65-F5344CB8AC3E}">
        <p14:creationId xmlns:p14="http://schemas.microsoft.com/office/powerpoint/2010/main" val="251604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SHIFT HUB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78EA-D77B-534D-0CDC-239BDDCA8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3287" y="2338939"/>
            <a:ext cx="8299783" cy="1520140"/>
          </a:xfrm>
        </p:spPr>
        <p:txBody>
          <a:bodyPr>
            <a:normAutofit/>
          </a:bodyPr>
          <a:lstStyle/>
          <a:p>
            <a:pPr algn="r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Ne mai putem imagina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viata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mobil, ceas sau laptop?</a:t>
            </a:r>
          </a:p>
          <a:p>
            <a:pPr algn="r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fara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aplicatiile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de pe ele?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10B4C-2EDA-B306-BF69-40EFD7990582}"/>
              </a:ext>
            </a:extLst>
          </p:cNvPr>
          <p:cNvSpPr txBox="1"/>
          <p:nvPr/>
        </p:nvSpPr>
        <p:spPr>
          <a:xfrm>
            <a:off x="4145798" y="976393"/>
            <a:ext cx="454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3600" b="1" dirty="0"/>
              <a:t>Cum ne ajuta viata?</a:t>
            </a:r>
          </a:p>
        </p:txBody>
      </p:sp>
    </p:spTree>
    <p:extLst>
      <p:ext uri="{BB962C8B-B14F-4D97-AF65-F5344CB8AC3E}">
        <p14:creationId xmlns:p14="http://schemas.microsoft.com/office/powerpoint/2010/main" val="18685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557561"/>
          </a:xfrm>
        </p:spPr>
        <p:txBody>
          <a:bodyPr/>
          <a:lstStyle/>
          <a:p>
            <a:pPr algn="r"/>
            <a:r>
              <a:rPr lang="ro-RO" dirty="0"/>
              <a:t>SHIFT HUB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10B4C-2EDA-B306-BF69-40EFD7990582}"/>
              </a:ext>
            </a:extLst>
          </p:cNvPr>
          <p:cNvSpPr txBox="1"/>
          <p:nvPr/>
        </p:nvSpPr>
        <p:spPr>
          <a:xfrm>
            <a:off x="7671335" y="986018"/>
            <a:ext cx="139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3600" b="1" dirty="0"/>
              <a:t>Dar in sanatate?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8131F3-717F-9B47-2034-84F14F5D6CF9}"/>
              </a:ext>
            </a:extLst>
          </p:cNvPr>
          <p:cNvGraphicFramePr/>
          <p:nvPr/>
        </p:nvGraphicFramePr>
        <p:xfrm>
          <a:off x="77002" y="510139"/>
          <a:ext cx="7036067" cy="409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7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902192"/>
          </a:xfrm>
        </p:spPr>
        <p:txBody>
          <a:bodyPr>
            <a:normAutofit/>
          </a:bodyPr>
          <a:lstStyle/>
          <a:p>
            <a:pPr algn="r"/>
            <a:r>
              <a:rPr lang="ro-RO" sz="2400" b="1" spc="-64" dirty="0">
                <a:latin typeface="+mn-lt"/>
                <a:cs typeface="Lucida Sans Unicode"/>
              </a:rPr>
              <a:t>Chestionar aplicat online – 372 </a:t>
            </a:r>
            <a:r>
              <a:rPr lang="ro-RO" sz="2400" b="1" spc="-64" dirty="0" err="1">
                <a:latin typeface="+mn-lt"/>
                <a:cs typeface="Lucida Sans Unicode"/>
              </a:rPr>
              <a:t>respondenti</a:t>
            </a:r>
            <a:r>
              <a:rPr lang="ro-RO" sz="2400" b="1" spc="-64" dirty="0">
                <a:latin typeface="+mn-lt"/>
                <a:cs typeface="Lucida Sans Unicode"/>
              </a:rPr>
              <a:t> – Octombrie – noiembrie 2023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5</a:t>
            </a:fld>
            <a:endParaRPr lang="it-IT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B43E4D-4FF1-D2F0-7DFF-1DABA3DC9274}"/>
              </a:ext>
            </a:extLst>
          </p:cNvPr>
          <p:cNvGrpSpPr/>
          <p:nvPr/>
        </p:nvGrpSpPr>
        <p:grpSpPr>
          <a:xfrm>
            <a:off x="468190" y="1312088"/>
            <a:ext cx="6063818" cy="2670080"/>
            <a:chOff x="624253" y="1749450"/>
            <a:chExt cx="6059170" cy="2668034"/>
          </a:xfrm>
        </p:grpSpPr>
        <p:grpSp>
          <p:nvGrpSpPr>
            <p:cNvPr id="9" name="object 5">
              <a:extLst>
                <a:ext uri="{FF2B5EF4-FFF2-40B4-BE49-F238E27FC236}">
                  <a16:creationId xmlns:a16="http://schemas.microsoft.com/office/drawing/2014/main" id="{152EBAD5-B6F3-3CBE-3AEC-A89675BE0898}"/>
                </a:ext>
              </a:extLst>
            </p:cNvPr>
            <p:cNvGrpSpPr/>
            <p:nvPr/>
          </p:nvGrpSpPr>
          <p:grpSpPr>
            <a:xfrm>
              <a:off x="2384923" y="1775556"/>
              <a:ext cx="2589530" cy="2457450"/>
              <a:chOff x="2384923" y="1775556"/>
              <a:chExt cx="2589530" cy="2457450"/>
            </a:xfrm>
          </p:grpSpPr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F4318B14-113B-74B9-B23F-E483AA6A9643}"/>
                  </a:ext>
                </a:extLst>
              </p:cNvPr>
              <p:cNvSpPr/>
              <p:nvPr/>
            </p:nvSpPr>
            <p:spPr>
              <a:xfrm>
                <a:off x="3652491" y="1779953"/>
                <a:ext cx="10750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75054" h="1099185">
                    <a:moveTo>
                      <a:pt x="223" y="1099038"/>
                    </a:moveTo>
                    <a:lnTo>
                      <a:pt x="0" y="0"/>
                    </a:lnTo>
                    <a:lnTo>
                      <a:pt x="23358" y="243"/>
                    </a:lnTo>
                    <a:lnTo>
                      <a:pt x="46695" y="982"/>
                    </a:lnTo>
                    <a:lnTo>
                      <a:pt x="93306" y="3948"/>
                    </a:lnTo>
                    <a:lnTo>
                      <a:pt x="139749" y="8892"/>
                    </a:lnTo>
                    <a:lnTo>
                      <a:pt x="185941" y="15805"/>
                    </a:lnTo>
                    <a:lnTo>
                      <a:pt x="231797" y="24673"/>
                    </a:lnTo>
                    <a:lnTo>
                      <a:pt x="277234" y="35482"/>
                    </a:lnTo>
                    <a:lnTo>
                      <a:pt x="322172" y="48212"/>
                    </a:lnTo>
                    <a:lnTo>
                      <a:pt x="366527" y="62840"/>
                    </a:lnTo>
                    <a:lnTo>
                      <a:pt x="410222" y="79338"/>
                    </a:lnTo>
                    <a:lnTo>
                      <a:pt x="453176" y="97679"/>
                    </a:lnTo>
                    <a:lnTo>
                      <a:pt x="495312" y="117828"/>
                    </a:lnTo>
                    <a:lnTo>
                      <a:pt x="536554" y="139749"/>
                    </a:lnTo>
                    <a:lnTo>
                      <a:pt x="576827" y="163402"/>
                    </a:lnTo>
                    <a:lnTo>
                      <a:pt x="616059" y="188745"/>
                    </a:lnTo>
                    <a:lnTo>
                      <a:pt x="654179" y="215732"/>
                    </a:lnTo>
                    <a:lnTo>
                      <a:pt x="691117" y="244315"/>
                    </a:lnTo>
                    <a:lnTo>
                      <a:pt x="726808" y="274441"/>
                    </a:lnTo>
                    <a:lnTo>
                      <a:pt x="761187" y="306056"/>
                    </a:lnTo>
                    <a:lnTo>
                      <a:pt x="794192" y="339103"/>
                    </a:lnTo>
                    <a:lnTo>
                      <a:pt x="825762" y="373523"/>
                    </a:lnTo>
                    <a:lnTo>
                      <a:pt x="855842" y="409253"/>
                    </a:lnTo>
                    <a:lnTo>
                      <a:pt x="884376" y="446229"/>
                    </a:lnTo>
                    <a:lnTo>
                      <a:pt x="911314" y="484383"/>
                    </a:lnTo>
                    <a:lnTo>
                      <a:pt x="936606" y="523648"/>
                    </a:lnTo>
                    <a:lnTo>
                      <a:pt x="960207" y="563952"/>
                    </a:lnTo>
                    <a:lnTo>
                      <a:pt x="982074" y="605222"/>
                    </a:lnTo>
                    <a:lnTo>
                      <a:pt x="1002169" y="647384"/>
                    </a:lnTo>
                    <a:lnTo>
                      <a:pt x="1020453" y="690362"/>
                    </a:lnTo>
                    <a:lnTo>
                      <a:pt x="1036896" y="734077"/>
                    </a:lnTo>
                    <a:lnTo>
                      <a:pt x="1051466" y="778452"/>
                    </a:lnTo>
                    <a:lnTo>
                      <a:pt x="1064138" y="823406"/>
                    </a:lnTo>
                    <a:lnTo>
                      <a:pt x="1074887" y="868858"/>
                    </a:lnTo>
                    <a:lnTo>
                      <a:pt x="223" y="1099038"/>
                    </a:lnTo>
                    <a:close/>
                  </a:path>
                </a:pathLst>
              </a:custGeom>
              <a:solidFill>
                <a:srgbClr val="048CC7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E02B226E-46A0-4D3E-9F95-42FD77B8ECDD}"/>
                  </a:ext>
                </a:extLst>
              </p:cNvPr>
              <p:cNvSpPr/>
              <p:nvPr/>
            </p:nvSpPr>
            <p:spPr>
              <a:xfrm>
                <a:off x="3652491" y="1779953"/>
                <a:ext cx="10750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75054" h="1099185">
                    <a:moveTo>
                      <a:pt x="0" y="0"/>
                    </a:moveTo>
                    <a:lnTo>
                      <a:pt x="46695" y="982"/>
                    </a:lnTo>
                    <a:lnTo>
                      <a:pt x="93306" y="3948"/>
                    </a:lnTo>
                    <a:lnTo>
                      <a:pt x="139749" y="8892"/>
                    </a:lnTo>
                    <a:lnTo>
                      <a:pt x="185941" y="15805"/>
                    </a:lnTo>
                    <a:lnTo>
                      <a:pt x="231797" y="24673"/>
                    </a:lnTo>
                    <a:lnTo>
                      <a:pt x="277234" y="35482"/>
                    </a:lnTo>
                    <a:lnTo>
                      <a:pt x="322172" y="48212"/>
                    </a:lnTo>
                    <a:lnTo>
                      <a:pt x="366527" y="62840"/>
                    </a:lnTo>
                    <a:lnTo>
                      <a:pt x="410222" y="79338"/>
                    </a:lnTo>
                    <a:lnTo>
                      <a:pt x="453176" y="97679"/>
                    </a:lnTo>
                    <a:lnTo>
                      <a:pt x="495312" y="117828"/>
                    </a:lnTo>
                    <a:lnTo>
                      <a:pt x="536554" y="139749"/>
                    </a:lnTo>
                    <a:lnTo>
                      <a:pt x="576827" y="163402"/>
                    </a:lnTo>
                    <a:lnTo>
                      <a:pt x="616059" y="188745"/>
                    </a:lnTo>
                    <a:lnTo>
                      <a:pt x="654179" y="215732"/>
                    </a:lnTo>
                    <a:lnTo>
                      <a:pt x="691117" y="244315"/>
                    </a:lnTo>
                    <a:lnTo>
                      <a:pt x="726808" y="274441"/>
                    </a:lnTo>
                    <a:lnTo>
                      <a:pt x="761187" y="306056"/>
                    </a:lnTo>
                    <a:lnTo>
                      <a:pt x="794192" y="339103"/>
                    </a:lnTo>
                    <a:lnTo>
                      <a:pt x="825762" y="373523"/>
                    </a:lnTo>
                    <a:lnTo>
                      <a:pt x="855842" y="409253"/>
                    </a:lnTo>
                    <a:lnTo>
                      <a:pt x="884376" y="446229"/>
                    </a:lnTo>
                    <a:lnTo>
                      <a:pt x="911314" y="484383"/>
                    </a:lnTo>
                    <a:lnTo>
                      <a:pt x="936606" y="523648"/>
                    </a:lnTo>
                    <a:lnTo>
                      <a:pt x="960207" y="563952"/>
                    </a:lnTo>
                    <a:lnTo>
                      <a:pt x="982074" y="605222"/>
                    </a:lnTo>
                    <a:lnTo>
                      <a:pt x="1002169" y="647384"/>
                    </a:lnTo>
                    <a:lnTo>
                      <a:pt x="1020453" y="690362"/>
                    </a:lnTo>
                    <a:lnTo>
                      <a:pt x="1036896" y="734077"/>
                    </a:lnTo>
                    <a:lnTo>
                      <a:pt x="1051466" y="778452"/>
                    </a:lnTo>
                    <a:lnTo>
                      <a:pt x="1064138" y="823406"/>
                    </a:lnTo>
                    <a:lnTo>
                      <a:pt x="1074887" y="868858"/>
                    </a:lnTo>
                    <a:lnTo>
                      <a:pt x="223" y="1099038"/>
                    </a:lnTo>
                    <a:lnTo>
                      <a:pt x="0" y="0"/>
                    </a:lnTo>
                    <a:close/>
                  </a:path>
                </a:pathLst>
              </a:custGeom>
              <a:ln w="8792">
                <a:solidFill>
                  <a:srgbClr val="048CC7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E3B8A617-F29B-87DB-DABD-E6BAD39B8C81}"/>
                  </a:ext>
                </a:extLst>
              </p:cNvPr>
              <p:cNvSpPr/>
              <p:nvPr/>
            </p:nvSpPr>
            <p:spPr>
              <a:xfrm>
                <a:off x="3652715" y="2649886"/>
                <a:ext cx="1099185" cy="1116330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116329">
                    <a:moveTo>
                      <a:pt x="649087" y="1115994"/>
                    </a:moveTo>
                    <a:lnTo>
                      <a:pt x="0" y="229105"/>
                    </a:lnTo>
                    <a:lnTo>
                      <a:pt x="1074893" y="0"/>
                    </a:lnTo>
                    <a:lnTo>
                      <a:pt x="1078833" y="19336"/>
                    </a:lnTo>
                    <a:lnTo>
                      <a:pt x="1085667" y="58193"/>
                    </a:lnTo>
                    <a:lnTo>
                      <a:pt x="1091104" y="97284"/>
                    </a:lnTo>
                    <a:lnTo>
                      <a:pt x="1095132" y="136531"/>
                    </a:lnTo>
                    <a:lnTo>
                      <a:pt x="1097750" y="175911"/>
                    </a:lnTo>
                    <a:lnTo>
                      <a:pt x="1098951" y="215347"/>
                    </a:lnTo>
                    <a:lnTo>
                      <a:pt x="1099021" y="235081"/>
                    </a:lnTo>
                    <a:lnTo>
                      <a:pt x="1098737" y="254813"/>
                    </a:lnTo>
                    <a:lnTo>
                      <a:pt x="1097106" y="294233"/>
                    </a:lnTo>
                    <a:lnTo>
                      <a:pt x="1094060" y="333582"/>
                    </a:lnTo>
                    <a:lnTo>
                      <a:pt x="1089605" y="372783"/>
                    </a:lnTo>
                    <a:lnTo>
                      <a:pt x="1083744" y="411812"/>
                    </a:lnTo>
                    <a:lnTo>
                      <a:pt x="1076488" y="450593"/>
                    </a:lnTo>
                    <a:lnTo>
                      <a:pt x="1067841" y="489101"/>
                    </a:lnTo>
                    <a:lnTo>
                      <a:pt x="1057821" y="527261"/>
                    </a:lnTo>
                    <a:lnTo>
                      <a:pt x="1046434" y="565050"/>
                    </a:lnTo>
                    <a:lnTo>
                      <a:pt x="1033703" y="602393"/>
                    </a:lnTo>
                    <a:lnTo>
                      <a:pt x="1019633" y="639266"/>
                    </a:lnTo>
                    <a:lnTo>
                      <a:pt x="1004254" y="675599"/>
                    </a:lnTo>
                    <a:lnTo>
                      <a:pt x="987576" y="711369"/>
                    </a:lnTo>
                    <a:lnTo>
                      <a:pt x="969630" y="746505"/>
                    </a:lnTo>
                    <a:lnTo>
                      <a:pt x="950427" y="780985"/>
                    </a:lnTo>
                    <a:lnTo>
                      <a:pt x="930007" y="814743"/>
                    </a:lnTo>
                    <a:lnTo>
                      <a:pt x="908380" y="847757"/>
                    </a:lnTo>
                    <a:lnTo>
                      <a:pt x="885590" y="879962"/>
                    </a:lnTo>
                    <a:lnTo>
                      <a:pt x="861650" y="911339"/>
                    </a:lnTo>
                    <a:lnTo>
                      <a:pt x="836608" y="941826"/>
                    </a:lnTo>
                    <a:lnTo>
                      <a:pt x="810478" y="971404"/>
                    </a:lnTo>
                    <a:lnTo>
                      <a:pt x="783313" y="1000017"/>
                    </a:lnTo>
                    <a:lnTo>
                      <a:pt x="755129" y="1027644"/>
                    </a:lnTo>
                    <a:lnTo>
                      <a:pt x="725980" y="1054233"/>
                    </a:lnTo>
                    <a:lnTo>
                      <a:pt x="695887" y="1079767"/>
                    </a:lnTo>
                    <a:lnTo>
                      <a:pt x="664906" y="1104196"/>
                    </a:lnTo>
                    <a:lnTo>
                      <a:pt x="649087" y="1115994"/>
                    </a:lnTo>
                    <a:close/>
                  </a:path>
                </a:pathLst>
              </a:custGeom>
              <a:solidFill>
                <a:srgbClr val="4FB432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062DD6DA-00C7-473A-C6EE-47E3AB231B1C}"/>
                  </a:ext>
                </a:extLst>
              </p:cNvPr>
              <p:cNvSpPr/>
              <p:nvPr/>
            </p:nvSpPr>
            <p:spPr>
              <a:xfrm>
                <a:off x="3652715" y="2649886"/>
                <a:ext cx="1099185" cy="1116330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116329">
                    <a:moveTo>
                      <a:pt x="1074893" y="0"/>
                    </a:moveTo>
                    <a:lnTo>
                      <a:pt x="1082425" y="38734"/>
                    </a:lnTo>
                    <a:lnTo>
                      <a:pt x="1088561" y="77714"/>
                    </a:lnTo>
                    <a:lnTo>
                      <a:pt x="1093294" y="116890"/>
                    </a:lnTo>
                    <a:lnTo>
                      <a:pt x="1096617" y="156210"/>
                    </a:lnTo>
                    <a:lnTo>
                      <a:pt x="1098528" y="195624"/>
                    </a:lnTo>
                    <a:lnTo>
                      <a:pt x="1099021" y="235081"/>
                    </a:lnTo>
                    <a:lnTo>
                      <a:pt x="1098737" y="254813"/>
                    </a:lnTo>
                    <a:lnTo>
                      <a:pt x="1097106" y="294233"/>
                    </a:lnTo>
                    <a:lnTo>
                      <a:pt x="1094060" y="333582"/>
                    </a:lnTo>
                    <a:lnTo>
                      <a:pt x="1089605" y="372783"/>
                    </a:lnTo>
                    <a:lnTo>
                      <a:pt x="1083744" y="411812"/>
                    </a:lnTo>
                    <a:lnTo>
                      <a:pt x="1076488" y="450593"/>
                    </a:lnTo>
                    <a:lnTo>
                      <a:pt x="1067841" y="489101"/>
                    </a:lnTo>
                    <a:lnTo>
                      <a:pt x="1057821" y="527261"/>
                    </a:lnTo>
                    <a:lnTo>
                      <a:pt x="1046434" y="565050"/>
                    </a:lnTo>
                    <a:lnTo>
                      <a:pt x="1033703" y="602393"/>
                    </a:lnTo>
                    <a:lnTo>
                      <a:pt x="1019633" y="639266"/>
                    </a:lnTo>
                    <a:lnTo>
                      <a:pt x="1004254" y="675599"/>
                    </a:lnTo>
                    <a:lnTo>
                      <a:pt x="987576" y="711369"/>
                    </a:lnTo>
                    <a:lnTo>
                      <a:pt x="969630" y="746505"/>
                    </a:lnTo>
                    <a:lnTo>
                      <a:pt x="950427" y="780985"/>
                    </a:lnTo>
                    <a:lnTo>
                      <a:pt x="930007" y="814743"/>
                    </a:lnTo>
                    <a:lnTo>
                      <a:pt x="908380" y="847757"/>
                    </a:lnTo>
                    <a:lnTo>
                      <a:pt x="885590" y="879962"/>
                    </a:lnTo>
                    <a:lnTo>
                      <a:pt x="861650" y="911339"/>
                    </a:lnTo>
                    <a:lnTo>
                      <a:pt x="836608" y="941826"/>
                    </a:lnTo>
                    <a:lnTo>
                      <a:pt x="810478" y="971404"/>
                    </a:lnTo>
                    <a:lnTo>
                      <a:pt x="783313" y="1000017"/>
                    </a:lnTo>
                    <a:lnTo>
                      <a:pt x="755129" y="1027644"/>
                    </a:lnTo>
                    <a:lnTo>
                      <a:pt x="725980" y="1054233"/>
                    </a:lnTo>
                    <a:lnTo>
                      <a:pt x="695887" y="1079767"/>
                    </a:lnTo>
                    <a:lnTo>
                      <a:pt x="664906" y="1104196"/>
                    </a:lnTo>
                    <a:lnTo>
                      <a:pt x="649087" y="1115994"/>
                    </a:lnTo>
                    <a:lnTo>
                      <a:pt x="0" y="229105"/>
                    </a:lnTo>
                    <a:lnTo>
                      <a:pt x="1074893" y="0"/>
                    </a:lnTo>
                    <a:close/>
                  </a:path>
                </a:pathLst>
              </a:custGeom>
              <a:ln w="8792">
                <a:solidFill>
                  <a:srgbClr val="4FB432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4C43F666-D836-41AE-EA4E-4C295C874420}"/>
                  </a:ext>
                </a:extLst>
              </p:cNvPr>
              <p:cNvSpPr/>
              <p:nvPr/>
            </p:nvSpPr>
            <p:spPr>
              <a:xfrm>
                <a:off x="3276679" y="2878991"/>
                <a:ext cx="10242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24254" h="1099185">
                    <a:moveTo>
                      <a:pt x="362470" y="1098955"/>
                    </a:moveTo>
                    <a:lnTo>
                      <a:pt x="295258" y="1096067"/>
                    </a:lnTo>
                    <a:lnTo>
                      <a:pt x="228286" y="1089063"/>
                    </a:lnTo>
                    <a:lnTo>
                      <a:pt x="161930" y="1077983"/>
                    </a:lnTo>
                    <a:lnTo>
                      <a:pt x="96316" y="1062847"/>
                    </a:lnTo>
                    <a:lnTo>
                      <a:pt x="31812" y="1043742"/>
                    </a:lnTo>
                    <a:lnTo>
                      <a:pt x="0" y="1032706"/>
                    </a:lnTo>
                    <a:lnTo>
                      <a:pt x="376035" y="0"/>
                    </a:lnTo>
                    <a:lnTo>
                      <a:pt x="1024235" y="887537"/>
                    </a:lnTo>
                    <a:lnTo>
                      <a:pt x="996742" y="906978"/>
                    </a:lnTo>
                    <a:lnTo>
                      <a:pt x="940087" y="943256"/>
                    </a:lnTo>
                    <a:lnTo>
                      <a:pt x="881263" y="976029"/>
                    </a:lnTo>
                    <a:lnTo>
                      <a:pt x="820600" y="1005111"/>
                    </a:lnTo>
                    <a:lnTo>
                      <a:pt x="758212" y="1030450"/>
                    </a:lnTo>
                    <a:lnTo>
                      <a:pt x="694450" y="1051902"/>
                    </a:lnTo>
                    <a:lnTo>
                      <a:pt x="629434" y="1069428"/>
                    </a:lnTo>
                    <a:lnTo>
                      <a:pt x="563528" y="1082928"/>
                    </a:lnTo>
                    <a:lnTo>
                      <a:pt x="496857" y="1092378"/>
                    </a:lnTo>
                    <a:lnTo>
                      <a:pt x="429796" y="1097723"/>
                    </a:lnTo>
                    <a:lnTo>
                      <a:pt x="362470" y="1098955"/>
                    </a:lnTo>
                    <a:close/>
                  </a:path>
                </a:pathLst>
              </a:custGeom>
              <a:solidFill>
                <a:srgbClr val="EC561B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0" name="object 11">
                <a:extLst>
                  <a:ext uri="{FF2B5EF4-FFF2-40B4-BE49-F238E27FC236}">
                    <a16:creationId xmlns:a16="http://schemas.microsoft.com/office/drawing/2014/main" id="{362B6691-3C78-0C68-B49E-D8E0F95D7F77}"/>
                  </a:ext>
                </a:extLst>
              </p:cNvPr>
              <p:cNvSpPr/>
              <p:nvPr/>
            </p:nvSpPr>
            <p:spPr>
              <a:xfrm>
                <a:off x="3276679" y="2878991"/>
                <a:ext cx="10242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24254" h="1099185">
                    <a:moveTo>
                      <a:pt x="1024235" y="887537"/>
                    </a:moveTo>
                    <a:lnTo>
                      <a:pt x="968693" y="925551"/>
                    </a:lnTo>
                    <a:lnTo>
                      <a:pt x="910926" y="960092"/>
                    </a:lnTo>
                    <a:lnTo>
                      <a:pt x="851155" y="991035"/>
                    </a:lnTo>
                    <a:lnTo>
                      <a:pt x="789600" y="1018258"/>
                    </a:lnTo>
                    <a:lnTo>
                      <a:pt x="726496" y="1041665"/>
                    </a:lnTo>
                    <a:lnTo>
                      <a:pt x="662076" y="1061162"/>
                    </a:lnTo>
                    <a:lnTo>
                      <a:pt x="596584" y="1076683"/>
                    </a:lnTo>
                    <a:lnTo>
                      <a:pt x="530265" y="1088163"/>
                    </a:lnTo>
                    <a:lnTo>
                      <a:pt x="463367" y="1095565"/>
                    </a:lnTo>
                    <a:lnTo>
                      <a:pt x="396142" y="1098854"/>
                    </a:lnTo>
                    <a:lnTo>
                      <a:pt x="362470" y="1098955"/>
                    </a:lnTo>
                    <a:lnTo>
                      <a:pt x="328842" y="1098026"/>
                    </a:lnTo>
                    <a:lnTo>
                      <a:pt x="261719" y="1093077"/>
                    </a:lnTo>
                    <a:lnTo>
                      <a:pt x="195023" y="1084031"/>
                    </a:lnTo>
                    <a:lnTo>
                      <a:pt x="129008" y="1070916"/>
                    </a:lnTo>
                    <a:lnTo>
                      <a:pt x="63918" y="1053789"/>
                    </a:lnTo>
                    <a:lnTo>
                      <a:pt x="0" y="1032706"/>
                    </a:lnTo>
                    <a:lnTo>
                      <a:pt x="376035" y="0"/>
                    </a:lnTo>
                    <a:lnTo>
                      <a:pt x="1024235" y="887537"/>
                    </a:lnTo>
                    <a:close/>
                  </a:path>
                </a:pathLst>
              </a:custGeom>
              <a:ln w="8792">
                <a:solidFill>
                  <a:srgbClr val="EC561B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9FBBBE8B-ED03-F33A-BAB1-70E07DA48A08}"/>
                  </a:ext>
                </a:extLst>
              </p:cNvPr>
              <p:cNvSpPr/>
              <p:nvPr/>
            </p:nvSpPr>
            <p:spPr>
              <a:xfrm>
                <a:off x="2992674" y="2878991"/>
                <a:ext cx="660400" cy="103251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32510">
                    <a:moveTo>
                      <a:pt x="282972" y="1032329"/>
                    </a:moveTo>
                    <a:lnTo>
                      <a:pt x="232652" y="1012555"/>
                    </a:lnTo>
                    <a:lnTo>
                      <a:pt x="183595" y="990453"/>
                    </a:lnTo>
                    <a:lnTo>
                      <a:pt x="135801" y="966023"/>
                    </a:lnTo>
                    <a:lnTo>
                      <a:pt x="89271" y="939265"/>
                    </a:lnTo>
                    <a:lnTo>
                      <a:pt x="44004" y="910180"/>
                    </a:lnTo>
                    <a:lnTo>
                      <a:pt x="0" y="878767"/>
                    </a:lnTo>
                    <a:lnTo>
                      <a:pt x="660040" y="0"/>
                    </a:lnTo>
                    <a:lnTo>
                      <a:pt x="282972" y="1032329"/>
                    </a:lnTo>
                    <a:close/>
                  </a:path>
                </a:pathLst>
              </a:custGeom>
              <a:solidFill>
                <a:srgbClr val="24CBE4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A340C8FE-4536-C16A-CDB1-CD2F4D42586C}"/>
                  </a:ext>
                </a:extLst>
              </p:cNvPr>
              <p:cNvSpPr/>
              <p:nvPr/>
            </p:nvSpPr>
            <p:spPr>
              <a:xfrm>
                <a:off x="2992674" y="2878991"/>
                <a:ext cx="660400" cy="103251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32510">
                    <a:moveTo>
                      <a:pt x="282972" y="1032329"/>
                    </a:moveTo>
                    <a:lnTo>
                      <a:pt x="232652" y="1012555"/>
                    </a:lnTo>
                    <a:lnTo>
                      <a:pt x="183595" y="990453"/>
                    </a:lnTo>
                    <a:lnTo>
                      <a:pt x="135801" y="966023"/>
                    </a:lnTo>
                    <a:lnTo>
                      <a:pt x="89271" y="939265"/>
                    </a:lnTo>
                    <a:lnTo>
                      <a:pt x="44004" y="910180"/>
                    </a:lnTo>
                    <a:lnTo>
                      <a:pt x="0" y="878767"/>
                    </a:lnTo>
                    <a:lnTo>
                      <a:pt x="660040" y="0"/>
                    </a:lnTo>
                    <a:lnTo>
                      <a:pt x="282972" y="1032329"/>
                    </a:lnTo>
                    <a:close/>
                  </a:path>
                </a:pathLst>
              </a:custGeom>
              <a:ln w="8792">
                <a:solidFill>
                  <a:srgbClr val="24CBE4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7CAC58A0-B8DE-CE7E-3971-C04535E4672C}"/>
                  </a:ext>
                </a:extLst>
              </p:cNvPr>
              <p:cNvSpPr/>
              <p:nvPr/>
            </p:nvSpPr>
            <p:spPr>
              <a:xfrm>
                <a:off x="2775527" y="2878991"/>
                <a:ext cx="877569" cy="878205"/>
              </a:xfrm>
              <a:custGeom>
                <a:avLst/>
                <a:gdLst/>
                <a:ahLst/>
                <a:cxnLst/>
                <a:rect l="l" t="t" r="r" b="b"/>
                <a:pathLst>
                  <a:path w="877570" h="878204">
                    <a:moveTo>
                      <a:pt x="216268" y="878106"/>
                    </a:moveTo>
                    <a:lnTo>
                      <a:pt x="176012" y="846329"/>
                    </a:lnTo>
                    <a:lnTo>
                      <a:pt x="137440" y="812865"/>
                    </a:lnTo>
                    <a:lnTo>
                      <a:pt x="100553" y="777714"/>
                    </a:lnTo>
                    <a:lnTo>
                      <a:pt x="65350" y="740875"/>
                    </a:lnTo>
                    <a:lnTo>
                      <a:pt x="31833" y="702350"/>
                    </a:lnTo>
                    <a:lnTo>
                      <a:pt x="0" y="662138"/>
                    </a:lnTo>
                    <a:lnTo>
                      <a:pt x="877187" y="0"/>
                    </a:lnTo>
                    <a:lnTo>
                      <a:pt x="216268" y="878106"/>
                    </a:lnTo>
                    <a:close/>
                  </a:path>
                </a:pathLst>
              </a:custGeom>
              <a:solidFill>
                <a:srgbClr val="64E472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4" name="object 15">
                <a:extLst>
                  <a:ext uri="{FF2B5EF4-FFF2-40B4-BE49-F238E27FC236}">
                    <a16:creationId xmlns:a16="http://schemas.microsoft.com/office/drawing/2014/main" id="{DE93B3D9-65C2-F401-627A-86D47C5F3C79}"/>
                  </a:ext>
                </a:extLst>
              </p:cNvPr>
              <p:cNvSpPr/>
              <p:nvPr/>
            </p:nvSpPr>
            <p:spPr>
              <a:xfrm>
                <a:off x="2775527" y="2878991"/>
                <a:ext cx="877569" cy="878205"/>
              </a:xfrm>
              <a:custGeom>
                <a:avLst/>
                <a:gdLst/>
                <a:ahLst/>
                <a:cxnLst/>
                <a:rect l="l" t="t" r="r" b="b"/>
                <a:pathLst>
                  <a:path w="877570" h="878204">
                    <a:moveTo>
                      <a:pt x="216268" y="878106"/>
                    </a:moveTo>
                    <a:lnTo>
                      <a:pt x="176012" y="846329"/>
                    </a:lnTo>
                    <a:lnTo>
                      <a:pt x="137440" y="812865"/>
                    </a:lnTo>
                    <a:lnTo>
                      <a:pt x="100553" y="777714"/>
                    </a:lnTo>
                    <a:lnTo>
                      <a:pt x="65350" y="740875"/>
                    </a:lnTo>
                    <a:lnTo>
                      <a:pt x="31833" y="702350"/>
                    </a:lnTo>
                    <a:lnTo>
                      <a:pt x="0" y="662138"/>
                    </a:lnTo>
                    <a:lnTo>
                      <a:pt x="877187" y="0"/>
                    </a:lnTo>
                    <a:lnTo>
                      <a:pt x="216268" y="878106"/>
                    </a:lnTo>
                    <a:close/>
                  </a:path>
                </a:pathLst>
              </a:custGeom>
              <a:ln w="8792">
                <a:solidFill>
                  <a:srgbClr val="64E472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5" name="object 16">
                <a:extLst>
                  <a:ext uri="{FF2B5EF4-FFF2-40B4-BE49-F238E27FC236}">
                    <a16:creationId xmlns:a16="http://schemas.microsoft.com/office/drawing/2014/main" id="{D06D968F-429C-AC92-5FD1-FA9D7A399CBA}"/>
                  </a:ext>
                </a:extLst>
              </p:cNvPr>
              <p:cNvSpPr/>
              <p:nvPr/>
            </p:nvSpPr>
            <p:spPr>
              <a:xfrm>
                <a:off x="2553692" y="1779954"/>
                <a:ext cx="1099185" cy="176085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760854">
                    <a:moveTo>
                      <a:pt x="221173" y="1760297"/>
                    </a:moveTo>
                    <a:lnTo>
                      <a:pt x="188044" y="1713857"/>
                    </a:lnTo>
                    <a:lnTo>
                      <a:pt x="157366" y="1665754"/>
                    </a:lnTo>
                    <a:lnTo>
                      <a:pt x="129226" y="1616125"/>
                    </a:lnTo>
                    <a:lnTo>
                      <a:pt x="103702" y="1565108"/>
                    </a:lnTo>
                    <a:lnTo>
                      <a:pt x="80859" y="1512834"/>
                    </a:lnTo>
                    <a:lnTo>
                      <a:pt x="60757" y="1459441"/>
                    </a:lnTo>
                    <a:lnTo>
                      <a:pt x="43454" y="1405076"/>
                    </a:lnTo>
                    <a:lnTo>
                      <a:pt x="28996" y="1349893"/>
                    </a:lnTo>
                    <a:lnTo>
                      <a:pt x="17421" y="1294033"/>
                    </a:lnTo>
                    <a:lnTo>
                      <a:pt x="8759" y="1237642"/>
                    </a:lnTo>
                    <a:lnTo>
                      <a:pt x="3035" y="1180878"/>
                    </a:lnTo>
                    <a:lnTo>
                      <a:pt x="265" y="1123899"/>
                    </a:lnTo>
                    <a:lnTo>
                      <a:pt x="0" y="1104880"/>
                    </a:lnTo>
                    <a:lnTo>
                      <a:pt x="63" y="1085865"/>
                    </a:lnTo>
                    <a:lnTo>
                      <a:pt x="2227" y="1028854"/>
                    </a:lnTo>
                    <a:lnTo>
                      <a:pt x="7346" y="972037"/>
                    </a:lnTo>
                    <a:lnTo>
                      <a:pt x="15407" y="915563"/>
                    </a:lnTo>
                    <a:lnTo>
                      <a:pt x="26388" y="859578"/>
                    </a:lnTo>
                    <a:lnTo>
                      <a:pt x="40259" y="804238"/>
                    </a:lnTo>
                    <a:lnTo>
                      <a:pt x="56982" y="749698"/>
                    </a:lnTo>
                    <a:lnTo>
                      <a:pt x="76512" y="696099"/>
                    </a:lnTo>
                    <a:lnTo>
                      <a:pt x="98800" y="643580"/>
                    </a:lnTo>
                    <a:lnTo>
                      <a:pt x="123783" y="592289"/>
                    </a:lnTo>
                    <a:lnTo>
                      <a:pt x="151391" y="542369"/>
                    </a:lnTo>
                    <a:lnTo>
                      <a:pt x="181552" y="493948"/>
                    </a:lnTo>
                    <a:lnTo>
                      <a:pt x="214188" y="447152"/>
                    </a:lnTo>
                    <a:lnTo>
                      <a:pt x="249209" y="402113"/>
                    </a:lnTo>
                    <a:lnTo>
                      <a:pt x="286516" y="358957"/>
                    </a:lnTo>
                    <a:lnTo>
                      <a:pt x="326012" y="317794"/>
                    </a:lnTo>
                    <a:lnTo>
                      <a:pt x="367594" y="278733"/>
                    </a:lnTo>
                    <a:lnTo>
                      <a:pt x="411148" y="241882"/>
                    </a:lnTo>
                    <a:lnTo>
                      <a:pt x="456551" y="207344"/>
                    </a:lnTo>
                    <a:lnTo>
                      <a:pt x="503685" y="175209"/>
                    </a:lnTo>
                    <a:lnTo>
                      <a:pt x="552427" y="145559"/>
                    </a:lnTo>
                    <a:lnTo>
                      <a:pt x="602643" y="118479"/>
                    </a:lnTo>
                    <a:lnTo>
                      <a:pt x="654191" y="94044"/>
                    </a:lnTo>
                    <a:lnTo>
                      <a:pt x="706937" y="72316"/>
                    </a:lnTo>
                    <a:lnTo>
                      <a:pt x="760746" y="53353"/>
                    </a:lnTo>
                    <a:lnTo>
                      <a:pt x="815465" y="37208"/>
                    </a:lnTo>
                    <a:lnTo>
                      <a:pt x="870944" y="23925"/>
                    </a:lnTo>
                    <a:lnTo>
                      <a:pt x="927037" y="13539"/>
                    </a:lnTo>
                    <a:lnTo>
                      <a:pt x="983599" y="6076"/>
                    </a:lnTo>
                    <a:lnTo>
                      <a:pt x="1040472" y="1559"/>
                    </a:lnTo>
                    <a:lnTo>
                      <a:pt x="1097496" y="0"/>
                    </a:lnTo>
                    <a:lnTo>
                      <a:pt x="1099022" y="1099037"/>
                    </a:lnTo>
                    <a:lnTo>
                      <a:pt x="221173" y="1760297"/>
                    </a:lnTo>
                    <a:close/>
                  </a:path>
                </a:pathLst>
              </a:custGeom>
              <a:solidFill>
                <a:srgbClr val="FF9554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BA82C50A-A85A-187B-DED0-F8A6D4956EE8}"/>
                  </a:ext>
                </a:extLst>
              </p:cNvPr>
              <p:cNvSpPr/>
              <p:nvPr/>
            </p:nvSpPr>
            <p:spPr>
              <a:xfrm>
                <a:off x="2553692" y="1779954"/>
                <a:ext cx="1099185" cy="176085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760854">
                    <a:moveTo>
                      <a:pt x="221173" y="1760297"/>
                    </a:moveTo>
                    <a:lnTo>
                      <a:pt x="188044" y="1713857"/>
                    </a:lnTo>
                    <a:lnTo>
                      <a:pt x="157366" y="1665754"/>
                    </a:lnTo>
                    <a:lnTo>
                      <a:pt x="129226" y="1616125"/>
                    </a:lnTo>
                    <a:lnTo>
                      <a:pt x="103702" y="1565108"/>
                    </a:lnTo>
                    <a:lnTo>
                      <a:pt x="80859" y="1512834"/>
                    </a:lnTo>
                    <a:lnTo>
                      <a:pt x="60757" y="1459441"/>
                    </a:lnTo>
                    <a:lnTo>
                      <a:pt x="43454" y="1405076"/>
                    </a:lnTo>
                    <a:lnTo>
                      <a:pt x="28996" y="1349893"/>
                    </a:lnTo>
                    <a:lnTo>
                      <a:pt x="17421" y="1294033"/>
                    </a:lnTo>
                    <a:lnTo>
                      <a:pt x="8759" y="1237642"/>
                    </a:lnTo>
                    <a:lnTo>
                      <a:pt x="3035" y="1180878"/>
                    </a:lnTo>
                    <a:lnTo>
                      <a:pt x="265" y="1123899"/>
                    </a:lnTo>
                    <a:lnTo>
                      <a:pt x="0" y="1104880"/>
                    </a:lnTo>
                    <a:lnTo>
                      <a:pt x="63" y="1085865"/>
                    </a:lnTo>
                    <a:lnTo>
                      <a:pt x="2227" y="1028854"/>
                    </a:lnTo>
                    <a:lnTo>
                      <a:pt x="7346" y="972037"/>
                    </a:lnTo>
                    <a:lnTo>
                      <a:pt x="15407" y="915563"/>
                    </a:lnTo>
                    <a:lnTo>
                      <a:pt x="26388" y="859578"/>
                    </a:lnTo>
                    <a:lnTo>
                      <a:pt x="40259" y="804238"/>
                    </a:lnTo>
                    <a:lnTo>
                      <a:pt x="56982" y="749698"/>
                    </a:lnTo>
                    <a:lnTo>
                      <a:pt x="76512" y="696099"/>
                    </a:lnTo>
                    <a:lnTo>
                      <a:pt x="98800" y="643580"/>
                    </a:lnTo>
                    <a:lnTo>
                      <a:pt x="123783" y="592289"/>
                    </a:lnTo>
                    <a:lnTo>
                      <a:pt x="151391" y="542369"/>
                    </a:lnTo>
                    <a:lnTo>
                      <a:pt x="181552" y="493948"/>
                    </a:lnTo>
                    <a:lnTo>
                      <a:pt x="214188" y="447152"/>
                    </a:lnTo>
                    <a:lnTo>
                      <a:pt x="249209" y="402113"/>
                    </a:lnTo>
                    <a:lnTo>
                      <a:pt x="286516" y="358957"/>
                    </a:lnTo>
                    <a:lnTo>
                      <a:pt x="326012" y="317794"/>
                    </a:lnTo>
                    <a:lnTo>
                      <a:pt x="367594" y="278733"/>
                    </a:lnTo>
                    <a:lnTo>
                      <a:pt x="411148" y="241882"/>
                    </a:lnTo>
                    <a:lnTo>
                      <a:pt x="456551" y="207344"/>
                    </a:lnTo>
                    <a:lnTo>
                      <a:pt x="503685" y="175209"/>
                    </a:lnTo>
                    <a:lnTo>
                      <a:pt x="552427" y="145559"/>
                    </a:lnTo>
                    <a:lnTo>
                      <a:pt x="602643" y="118479"/>
                    </a:lnTo>
                    <a:lnTo>
                      <a:pt x="654191" y="94044"/>
                    </a:lnTo>
                    <a:lnTo>
                      <a:pt x="706937" y="72316"/>
                    </a:lnTo>
                    <a:lnTo>
                      <a:pt x="760746" y="53353"/>
                    </a:lnTo>
                    <a:lnTo>
                      <a:pt x="815465" y="37208"/>
                    </a:lnTo>
                    <a:lnTo>
                      <a:pt x="870944" y="23925"/>
                    </a:lnTo>
                    <a:lnTo>
                      <a:pt x="927037" y="13539"/>
                    </a:lnTo>
                    <a:lnTo>
                      <a:pt x="983599" y="6076"/>
                    </a:lnTo>
                    <a:lnTo>
                      <a:pt x="1040472" y="1559"/>
                    </a:lnTo>
                    <a:lnTo>
                      <a:pt x="1097496" y="0"/>
                    </a:lnTo>
                    <a:lnTo>
                      <a:pt x="1099022" y="1099037"/>
                    </a:lnTo>
                    <a:lnTo>
                      <a:pt x="221173" y="1760297"/>
                    </a:lnTo>
                    <a:close/>
                  </a:path>
                </a:pathLst>
              </a:custGeom>
              <a:ln w="8792">
                <a:solidFill>
                  <a:srgbClr val="FF9554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pic>
            <p:nvPicPr>
              <p:cNvPr id="27" name="object 18">
                <a:extLst>
                  <a:ext uri="{FF2B5EF4-FFF2-40B4-BE49-F238E27FC236}">
                    <a16:creationId xmlns:a16="http://schemas.microsoft.com/office/drawing/2014/main" id="{39B1BB20-EDD3-393D-5484-F155B066C00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39566" y="1815094"/>
                <a:ext cx="218653" cy="213857"/>
              </a:xfrm>
              <a:prstGeom prst="rect">
                <a:avLst/>
              </a:prstGeom>
            </p:spPr>
          </p:pic>
          <p:sp>
            <p:nvSpPr>
              <p:cNvPr id="28" name="object 19">
                <a:extLst>
                  <a:ext uri="{FF2B5EF4-FFF2-40B4-BE49-F238E27FC236}">
                    <a16:creationId xmlns:a16="http://schemas.microsoft.com/office/drawing/2014/main" id="{47369817-1365-3C15-FA40-791484901327}"/>
                  </a:ext>
                </a:extLst>
              </p:cNvPr>
              <p:cNvSpPr/>
              <p:nvPr/>
            </p:nvSpPr>
            <p:spPr>
              <a:xfrm>
                <a:off x="4679490" y="3270932"/>
                <a:ext cx="29083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94614">
                    <a:moveTo>
                      <a:pt x="290387" y="94065"/>
                    </a:moveTo>
                    <a:lnTo>
                      <a:pt x="200722" y="72994"/>
                    </a:lnTo>
                    <a:lnTo>
                      <a:pt x="142783" y="53429"/>
                    </a:lnTo>
                    <a:lnTo>
                      <a:pt x="89064" y="33863"/>
                    </a:lnTo>
                    <a:lnTo>
                      <a:pt x="49285" y="18813"/>
                    </a:lnTo>
                    <a:lnTo>
                      <a:pt x="0" y="0"/>
                    </a:lnTo>
                  </a:path>
                </a:pathLst>
              </a:custGeom>
              <a:ln w="8792">
                <a:solidFill>
                  <a:srgbClr val="4FB432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9" name="object 20">
                <a:extLst>
                  <a:ext uri="{FF2B5EF4-FFF2-40B4-BE49-F238E27FC236}">
                    <a16:creationId xmlns:a16="http://schemas.microsoft.com/office/drawing/2014/main" id="{EA8CA4B1-042D-046A-FD6F-D5E6E9C6A297}"/>
                  </a:ext>
                </a:extLst>
              </p:cNvPr>
              <p:cNvSpPr/>
              <p:nvPr/>
            </p:nvSpPr>
            <p:spPr>
              <a:xfrm>
                <a:off x="3806350" y="3967238"/>
                <a:ext cx="8128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261620">
                    <a:moveTo>
                      <a:pt x="80834" y="261179"/>
                    </a:moveTo>
                    <a:lnTo>
                      <a:pt x="38108" y="202675"/>
                    </a:lnTo>
                    <a:lnTo>
                      <a:pt x="23757" y="148349"/>
                    </a:lnTo>
                    <a:lnTo>
                      <a:pt x="13625" y="94024"/>
                    </a:lnTo>
                    <a:lnTo>
                      <a:pt x="7374" y="52235"/>
                    </a:lnTo>
                    <a:lnTo>
                      <a:pt x="0" y="0"/>
                    </a:lnTo>
                  </a:path>
                </a:pathLst>
              </a:custGeom>
              <a:ln w="8792">
                <a:solidFill>
                  <a:srgbClr val="EC561B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pic>
            <p:nvPicPr>
              <p:cNvPr id="30" name="object 21">
                <a:extLst>
                  <a:ext uri="{FF2B5EF4-FFF2-40B4-BE49-F238E27FC236}">
                    <a16:creationId xmlns:a16="http://schemas.microsoft.com/office/drawing/2014/main" id="{8DF048DF-4FE3-F2B3-14C8-79578C372BB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53522" y="3840203"/>
                <a:ext cx="178721" cy="240538"/>
              </a:xfrm>
              <a:prstGeom prst="rect">
                <a:avLst/>
              </a:prstGeom>
            </p:spPr>
          </p:pic>
          <p:pic>
            <p:nvPicPr>
              <p:cNvPr id="31" name="object 22">
                <a:extLst>
                  <a:ext uri="{FF2B5EF4-FFF2-40B4-BE49-F238E27FC236}">
                    <a16:creationId xmlns:a16="http://schemas.microsoft.com/office/drawing/2014/main" id="{641DAA6A-5A0F-EEB3-3FFB-6B99224FCCF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40706" y="3651732"/>
                <a:ext cx="239266" cy="195305"/>
              </a:xfrm>
              <a:prstGeom prst="rect">
                <a:avLst/>
              </a:prstGeom>
            </p:spPr>
          </p:pic>
          <p:sp>
            <p:nvSpPr>
              <p:cNvPr id="32" name="object 23">
                <a:extLst>
                  <a:ext uri="{FF2B5EF4-FFF2-40B4-BE49-F238E27FC236}">
                    <a16:creationId xmlns:a16="http://schemas.microsoft.com/office/drawing/2014/main" id="{57EB1DCF-2F4E-CEFC-926D-0D1C4A5E6CC0}"/>
                  </a:ext>
                </a:extLst>
              </p:cNvPr>
              <p:cNvSpPr/>
              <p:nvPr/>
            </p:nvSpPr>
            <p:spPr>
              <a:xfrm>
                <a:off x="2389319" y="2270529"/>
                <a:ext cx="28003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280035" h="118110">
                    <a:moveTo>
                      <a:pt x="0" y="0"/>
                    </a:moveTo>
                    <a:lnTo>
                      <a:pt x="87334" y="26379"/>
                    </a:lnTo>
                    <a:lnTo>
                      <a:pt x="143108" y="50875"/>
                    </a:lnTo>
                    <a:lnTo>
                      <a:pt x="194662" y="75370"/>
                    </a:lnTo>
                    <a:lnTo>
                      <a:pt x="232777" y="94213"/>
                    </a:lnTo>
                    <a:lnTo>
                      <a:pt x="279980" y="117766"/>
                    </a:lnTo>
                  </a:path>
                </a:pathLst>
              </a:custGeom>
              <a:ln w="8792">
                <a:solidFill>
                  <a:srgbClr val="FF9554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</p:grpSp>
        <p:sp>
          <p:nvSpPr>
            <p:cNvPr id="10" name="object 24">
              <a:extLst>
                <a:ext uri="{FF2B5EF4-FFF2-40B4-BE49-F238E27FC236}">
                  <a16:creationId xmlns:a16="http://schemas.microsoft.com/office/drawing/2014/main" id="{DFFAF075-8D15-326D-7BF6-174B026549E1}"/>
                </a:ext>
              </a:extLst>
            </p:cNvPr>
            <p:cNvSpPr txBox="1"/>
            <p:nvPr/>
          </p:nvSpPr>
          <p:spPr>
            <a:xfrm>
              <a:off x="4624753" y="1749450"/>
              <a:ext cx="2058670" cy="1364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825" b="1" spc="-19" dirty="0" err="1"/>
                <a:t>Boli</a:t>
              </a:r>
              <a:r>
                <a:rPr lang="en-US" sz="825" b="1" spc="-19" dirty="0"/>
                <a:t> </a:t>
              </a:r>
              <a:r>
                <a:rPr lang="en-US" sz="825" b="1" spc="-19" dirty="0" err="1"/>
                <a:t>cardiovasculare</a:t>
              </a:r>
              <a:r>
                <a:rPr lang="en-US" sz="825" b="1" spc="-19" dirty="0"/>
                <a:t> </a:t>
              </a:r>
              <a:r>
                <a:rPr sz="825" b="1" spc="-8" dirty="0"/>
                <a:t>29.48%</a:t>
              </a:r>
              <a:endParaRPr sz="825" b="1" dirty="0"/>
            </a:p>
          </p:txBody>
        </p: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C0A155B1-0F3D-6A07-4DD0-A47E1B102E46}"/>
                </a:ext>
              </a:extLst>
            </p:cNvPr>
            <p:cNvSpPr txBox="1"/>
            <p:nvPr/>
          </p:nvSpPr>
          <p:spPr>
            <a:xfrm>
              <a:off x="5046784" y="3283622"/>
              <a:ext cx="1474470" cy="137849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marR="3810">
                <a:lnSpc>
                  <a:spcPct val="110000"/>
                </a:lnSpc>
                <a:spcBef>
                  <a:spcPts val="71"/>
                </a:spcBef>
              </a:pPr>
              <a:r>
                <a:rPr lang="en-US" sz="825" b="1" spc="-23" dirty="0" err="1">
                  <a:cs typeface="Trebuchet MS"/>
                </a:rPr>
                <a:t>Boli</a:t>
              </a:r>
              <a:r>
                <a:rPr lang="en-US" sz="825" b="1" spc="-23" dirty="0">
                  <a:cs typeface="Trebuchet MS"/>
                </a:rPr>
                <a:t> </a:t>
              </a:r>
              <a:r>
                <a:rPr lang="en-US" sz="825" b="1" spc="-23" dirty="0" err="1">
                  <a:cs typeface="Trebuchet MS"/>
                </a:rPr>
                <a:t>neurologice</a:t>
              </a:r>
              <a:r>
                <a:rPr lang="en-US" sz="825" b="1" spc="-23" dirty="0">
                  <a:cs typeface="Trebuchet MS"/>
                </a:rPr>
                <a:t> </a:t>
              </a:r>
              <a:r>
                <a:rPr lang="en-US" sz="825" b="1" spc="-8" dirty="0"/>
                <a:t>24.92%</a:t>
              </a:r>
              <a:endParaRPr sz="825" b="1" dirty="0"/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6078D99D-DAB6-11A5-30CB-57DCAD73B434}"/>
                </a:ext>
              </a:extLst>
            </p:cNvPr>
            <p:cNvSpPr txBox="1"/>
            <p:nvPr/>
          </p:nvSpPr>
          <p:spPr>
            <a:xfrm>
              <a:off x="3965330" y="4158542"/>
              <a:ext cx="1271905" cy="258942"/>
            </a:xfrm>
            <a:prstGeom prst="rect">
              <a:avLst/>
            </a:prstGeom>
          </p:spPr>
          <p:txBody>
            <a:bodyPr vert="horz" wrap="square" lIns="0" tIns="6191" rIns="0" bIns="0" rtlCol="0">
              <a:spAutoFit/>
            </a:bodyPr>
            <a:lstStyle/>
            <a:p>
              <a:pPr marL="9525" marR="3810">
                <a:lnSpc>
                  <a:spcPct val="103099"/>
                </a:lnSpc>
                <a:spcBef>
                  <a:spcPts val="49"/>
                </a:spcBef>
              </a:pPr>
              <a:r>
                <a:rPr lang="en-US" sz="825" b="1" spc="-19" dirty="0" err="1">
                  <a:cs typeface="Trebuchet MS"/>
                </a:rPr>
                <a:t>Boli</a:t>
              </a:r>
              <a:r>
                <a:rPr lang="en-US" sz="825" b="1" spc="-19" dirty="0">
                  <a:cs typeface="Trebuchet MS"/>
                </a:rPr>
                <a:t> </a:t>
              </a:r>
              <a:r>
                <a:rPr lang="en-US" sz="825" b="1" spc="-19" dirty="0" err="1">
                  <a:cs typeface="Trebuchet MS"/>
                </a:rPr>
                <a:t>inflanatorii</a:t>
              </a:r>
              <a:r>
                <a:rPr lang="en-US" sz="825" b="1" spc="-19" dirty="0">
                  <a:cs typeface="Trebuchet MS"/>
                </a:rPr>
                <a:t> </a:t>
              </a:r>
              <a:r>
                <a:rPr lang="en-US" sz="825" b="1" spc="-19" dirty="0" err="1">
                  <a:cs typeface="Trebuchet MS"/>
                </a:rPr>
                <a:t>reumatismale</a:t>
              </a:r>
              <a:r>
                <a:rPr sz="825" b="1" spc="-19" dirty="0">
                  <a:cs typeface="Trebuchet MS"/>
                </a:rPr>
                <a:t> </a:t>
              </a:r>
              <a:r>
                <a:rPr sz="825" b="1" spc="-8" dirty="0"/>
                <a:t>21.28%</a:t>
              </a:r>
              <a:endParaRPr sz="825" b="1" dirty="0"/>
            </a:p>
          </p:txBody>
        </p:sp>
        <p:sp>
          <p:nvSpPr>
            <p:cNvPr id="13" name="object 27">
              <a:extLst>
                <a:ext uri="{FF2B5EF4-FFF2-40B4-BE49-F238E27FC236}">
                  <a16:creationId xmlns:a16="http://schemas.microsoft.com/office/drawing/2014/main" id="{4EC752D1-5848-5A72-F99B-29DA0AD15F16}"/>
                </a:ext>
              </a:extLst>
            </p:cNvPr>
            <p:cNvSpPr txBox="1"/>
            <p:nvPr/>
          </p:nvSpPr>
          <p:spPr>
            <a:xfrm>
              <a:off x="624253" y="3780473"/>
              <a:ext cx="2261235" cy="467078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825" b="1" dirty="0"/>
                <a:t>          </a:t>
              </a:r>
              <a:r>
                <a:rPr lang="en-US" sz="825" b="1" dirty="0" err="1"/>
                <a:t>Boli</a:t>
              </a:r>
              <a:r>
                <a:rPr lang="en-US" sz="825" b="1" dirty="0"/>
                <a:t> </a:t>
              </a:r>
              <a:r>
                <a:rPr lang="en-US" sz="825" b="1" dirty="0" err="1"/>
                <a:t>mintale</a:t>
              </a:r>
              <a:r>
                <a:rPr sz="825" b="1" spc="-8" dirty="0">
                  <a:cs typeface="Trebuchet MS"/>
                </a:rPr>
                <a:t> </a:t>
              </a:r>
              <a:r>
                <a:rPr sz="825" b="1" spc="-8" dirty="0"/>
                <a:t>6.0</a:t>
              </a:r>
              <a:r>
                <a:rPr lang="en-RO" sz="825" b="1" spc="-8" dirty="0"/>
                <a:t>8%</a:t>
              </a:r>
              <a:endParaRPr lang="en-US" sz="825" b="1" spc="-8" dirty="0"/>
            </a:p>
            <a:p>
              <a:pPr marL="9525">
                <a:spcBef>
                  <a:spcPts val="75"/>
                </a:spcBef>
              </a:pPr>
              <a:endParaRPr lang="en-US" sz="825" b="1" dirty="0"/>
            </a:p>
            <a:p>
              <a:pPr marL="378619">
                <a:spcBef>
                  <a:spcPts val="540"/>
                </a:spcBef>
              </a:pPr>
              <a:r>
                <a:rPr lang="ro-RO" sz="825" b="1" spc="-19" dirty="0">
                  <a:cs typeface="Trebuchet MS"/>
                </a:rPr>
                <a:t>              </a:t>
              </a:r>
              <a:r>
                <a:rPr lang="en-US" sz="825" b="1" spc="-19" dirty="0" err="1">
                  <a:cs typeface="Trebuchet MS"/>
                </a:rPr>
                <a:t>Boli</a:t>
              </a:r>
              <a:r>
                <a:rPr lang="en-US" sz="825" b="1" spc="-19" dirty="0">
                  <a:cs typeface="Trebuchet MS"/>
                </a:rPr>
                <a:t> </a:t>
              </a:r>
              <a:r>
                <a:rPr lang="en-US" sz="825" b="1" spc="-19" dirty="0" err="1">
                  <a:cs typeface="Trebuchet MS"/>
                </a:rPr>
                <a:t>infectioase</a:t>
              </a:r>
              <a:r>
                <a:rPr lang="ro-RO" sz="825" b="1" spc="-15" dirty="0">
                  <a:cs typeface="Trebuchet MS"/>
                </a:rPr>
                <a:t> </a:t>
              </a:r>
              <a:r>
                <a:rPr lang="ro-RO" sz="825" b="1" spc="-8" dirty="0"/>
                <a:t>6.38%</a:t>
              </a:r>
              <a:endParaRPr lang="ro-RO" sz="825" b="1" dirty="0"/>
            </a:p>
          </p:txBody>
        </p:sp>
        <p:sp>
          <p:nvSpPr>
            <p:cNvPr id="14" name="object 28">
              <a:extLst>
                <a:ext uri="{FF2B5EF4-FFF2-40B4-BE49-F238E27FC236}">
                  <a16:creationId xmlns:a16="http://schemas.microsoft.com/office/drawing/2014/main" id="{390B288B-8386-4D18-E509-DCCE0C457673}"/>
                </a:ext>
              </a:extLst>
            </p:cNvPr>
            <p:cNvSpPr txBox="1"/>
            <p:nvPr/>
          </p:nvSpPr>
          <p:spPr>
            <a:xfrm>
              <a:off x="1072661" y="2206650"/>
              <a:ext cx="1241425" cy="1364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825" b="1" spc="-30" dirty="0" err="1">
                  <a:cs typeface="Trebuchet MS"/>
                </a:rPr>
                <a:t>Altele</a:t>
              </a:r>
              <a:r>
                <a:rPr sz="825" b="1" spc="-19" dirty="0">
                  <a:cs typeface="Trebuchet MS"/>
                </a:rPr>
                <a:t> </a:t>
              </a:r>
              <a:r>
                <a:rPr sz="825" b="1" spc="-8" dirty="0"/>
                <a:t>48.02%</a:t>
              </a:r>
              <a:endParaRPr sz="82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624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902192"/>
          </a:xfrm>
        </p:spPr>
        <p:txBody>
          <a:bodyPr>
            <a:normAutofit/>
          </a:bodyPr>
          <a:lstStyle/>
          <a:p>
            <a:pPr algn="r"/>
            <a:r>
              <a:rPr lang="ro-RO" sz="2400" b="1" spc="-64" dirty="0">
                <a:latin typeface="+mn-lt"/>
                <a:cs typeface="Lucida Sans Unicode"/>
              </a:rPr>
              <a:t>Chestionar aplicat online – 372 </a:t>
            </a:r>
            <a:r>
              <a:rPr lang="ro-RO" sz="2400" b="1" spc="-64" dirty="0" err="1">
                <a:latin typeface="+mn-lt"/>
                <a:cs typeface="Lucida Sans Unicode"/>
              </a:rPr>
              <a:t>respondenti</a:t>
            </a:r>
            <a:r>
              <a:rPr lang="ro-RO" sz="2400" b="1" spc="-64" dirty="0">
                <a:latin typeface="+mn-lt"/>
                <a:cs typeface="Lucida Sans Unicode"/>
              </a:rPr>
              <a:t> – Octombrie – noiembrie 2023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B43E4D-4FF1-D2F0-7DFF-1DABA3DC9274}"/>
              </a:ext>
            </a:extLst>
          </p:cNvPr>
          <p:cNvGrpSpPr/>
          <p:nvPr/>
        </p:nvGrpSpPr>
        <p:grpSpPr>
          <a:xfrm>
            <a:off x="468190" y="1312088"/>
            <a:ext cx="6063818" cy="2670080"/>
            <a:chOff x="624253" y="1749450"/>
            <a:chExt cx="6059170" cy="2668034"/>
          </a:xfrm>
        </p:grpSpPr>
        <p:grpSp>
          <p:nvGrpSpPr>
            <p:cNvPr id="9" name="object 5">
              <a:extLst>
                <a:ext uri="{FF2B5EF4-FFF2-40B4-BE49-F238E27FC236}">
                  <a16:creationId xmlns:a16="http://schemas.microsoft.com/office/drawing/2014/main" id="{152EBAD5-B6F3-3CBE-3AEC-A89675BE0898}"/>
                </a:ext>
              </a:extLst>
            </p:cNvPr>
            <p:cNvGrpSpPr/>
            <p:nvPr/>
          </p:nvGrpSpPr>
          <p:grpSpPr>
            <a:xfrm>
              <a:off x="2384923" y="1775556"/>
              <a:ext cx="2589530" cy="2457450"/>
              <a:chOff x="2384923" y="1775556"/>
              <a:chExt cx="2589530" cy="2457450"/>
            </a:xfrm>
          </p:grpSpPr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F4318B14-113B-74B9-B23F-E483AA6A9643}"/>
                  </a:ext>
                </a:extLst>
              </p:cNvPr>
              <p:cNvSpPr/>
              <p:nvPr/>
            </p:nvSpPr>
            <p:spPr>
              <a:xfrm>
                <a:off x="3652491" y="1779953"/>
                <a:ext cx="10750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75054" h="1099185">
                    <a:moveTo>
                      <a:pt x="223" y="1099038"/>
                    </a:moveTo>
                    <a:lnTo>
                      <a:pt x="0" y="0"/>
                    </a:lnTo>
                    <a:lnTo>
                      <a:pt x="23358" y="243"/>
                    </a:lnTo>
                    <a:lnTo>
                      <a:pt x="46695" y="982"/>
                    </a:lnTo>
                    <a:lnTo>
                      <a:pt x="93306" y="3948"/>
                    </a:lnTo>
                    <a:lnTo>
                      <a:pt x="139749" y="8892"/>
                    </a:lnTo>
                    <a:lnTo>
                      <a:pt x="185941" y="15805"/>
                    </a:lnTo>
                    <a:lnTo>
                      <a:pt x="231797" y="24673"/>
                    </a:lnTo>
                    <a:lnTo>
                      <a:pt x="277234" y="35482"/>
                    </a:lnTo>
                    <a:lnTo>
                      <a:pt x="322172" y="48212"/>
                    </a:lnTo>
                    <a:lnTo>
                      <a:pt x="366527" y="62840"/>
                    </a:lnTo>
                    <a:lnTo>
                      <a:pt x="410222" y="79338"/>
                    </a:lnTo>
                    <a:lnTo>
                      <a:pt x="453176" y="97679"/>
                    </a:lnTo>
                    <a:lnTo>
                      <a:pt x="495312" y="117828"/>
                    </a:lnTo>
                    <a:lnTo>
                      <a:pt x="536554" y="139749"/>
                    </a:lnTo>
                    <a:lnTo>
                      <a:pt x="576827" y="163402"/>
                    </a:lnTo>
                    <a:lnTo>
                      <a:pt x="616059" y="188745"/>
                    </a:lnTo>
                    <a:lnTo>
                      <a:pt x="654179" y="215732"/>
                    </a:lnTo>
                    <a:lnTo>
                      <a:pt x="691117" y="244315"/>
                    </a:lnTo>
                    <a:lnTo>
                      <a:pt x="726808" y="274441"/>
                    </a:lnTo>
                    <a:lnTo>
                      <a:pt x="761187" y="306056"/>
                    </a:lnTo>
                    <a:lnTo>
                      <a:pt x="794192" y="339103"/>
                    </a:lnTo>
                    <a:lnTo>
                      <a:pt x="825762" y="373523"/>
                    </a:lnTo>
                    <a:lnTo>
                      <a:pt x="855842" y="409253"/>
                    </a:lnTo>
                    <a:lnTo>
                      <a:pt x="884376" y="446229"/>
                    </a:lnTo>
                    <a:lnTo>
                      <a:pt x="911314" y="484383"/>
                    </a:lnTo>
                    <a:lnTo>
                      <a:pt x="936606" y="523648"/>
                    </a:lnTo>
                    <a:lnTo>
                      <a:pt x="960207" y="563952"/>
                    </a:lnTo>
                    <a:lnTo>
                      <a:pt x="982074" y="605222"/>
                    </a:lnTo>
                    <a:lnTo>
                      <a:pt x="1002169" y="647384"/>
                    </a:lnTo>
                    <a:lnTo>
                      <a:pt x="1020453" y="690362"/>
                    </a:lnTo>
                    <a:lnTo>
                      <a:pt x="1036896" y="734077"/>
                    </a:lnTo>
                    <a:lnTo>
                      <a:pt x="1051466" y="778452"/>
                    </a:lnTo>
                    <a:lnTo>
                      <a:pt x="1064138" y="823406"/>
                    </a:lnTo>
                    <a:lnTo>
                      <a:pt x="1074887" y="868858"/>
                    </a:lnTo>
                    <a:lnTo>
                      <a:pt x="223" y="1099038"/>
                    </a:lnTo>
                    <a:close/>
                  </a:path>
                </a:pathLst>
              </a:custGeom>
              <a:solidFill>
                <a:srgbClr val="048CC7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E02B226E-46A0-4D3E-9F95-42FD77B8ECDD}"/>
                  </a:ext>
                </a:extLst>
              </p:cNvPr>
              <p:cNvSpPr/>
              <p:nvPr/>
            </p:nvSpPr>
            <p:spPr>
              <a:xfrm>
                <a:off x="3652491" y="1779953"/>
                <a:ext cx="10750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75054" h="1099185">
                    <a:moveTo>
                      <a:pt x="0" y="0"/>
                    </a:moveTo>
                    <a:lnTo>
                      <a:pt x="46695" y="982"/>
                    </a:lnTo>
                    <a:lnTo>
                      <a:pt x="93306" y="3948"/>
                    </a:lnTo>
                    <a:lnTo>
                      <a:pt x="139749" y="8892"/>
                    </a:lnTo>
                    <a:lnTo>
                      <a:pt x="185941" y="15805"/>
                    </a:lnTo>
                    <a:lnTo>
                      <a:pt x="231797" y="24673"/>
                    </a:lnTo>
                    <a:lnTo>
                      <a:pt x="277234" y="35482"/>
                    </a:lnTo>
                    <a:lnTo>
                      <a:pt x="322172" y="48212"/>
                    </a:lnTo>
                    <a:lnTo>
                      <a:pt x="366527" y="62840"/>
                    </a:lnTo>
                    <a:lnTo>
                      <a:pt x="410222" y="79338"/>
                    </a:lnTo>
                    <a:lnTo>
                      <a:pt x="453176" y="97679"/>
                    </a:lnTo>
                    <a:lnTo>
                      <a:pt x="495312" y="117828"/>
                    </a:lnTo>
                    <a:lnTo>
                      <a:pt x="536554" y="139749"/>
                    </a:lnTo>
                    <a:lnTo>
                      <a:pt x="576827" y="163402"/>
                    </a:lnTo>
                    <a:lnTo>
                      <a:pt x="616059" y="188745"/>
                    </a:lnTo>
                    <a:lnTo>
                      <a:pt x="654179" y="215732"/>
                    </a:lnTo>
                    <a:lnTo>
                      <a:pt x="691117" y="244315"/>
                    </a:lnTo>
                    <a:lnTo>
                      <a:pt x="726808" y="274441"/>
                    </a:lnTo>
                    <a:lnTo>
                      <a:pt x="761187" y="306056"/>
                    </a:lnTo>
                    <a:lnTo>
                      <a:pt x="794192" y="339103"/>
                    </a:lnTo>
                    <a:lnTo>
                      <a:pt x="825762" y="373523"/>
                    </a:lnTo>
                    <a:lnTo>
                      <a:pt x="855842" y="409253"/>
                    </a:lnTo>
                    <a:lnTo>
                      <a:pt x="884376" y="446229"/>
                    </a:lnTo>
                    <a:lnTo>
                      <a:pt x="911314" y="484383"/>
                    </a:lnTo>
                    <a:lnTo>
                      <a:pt x="936606" y="523648"/>
                    </a:lnTo>
                    <a:lnTo>
                      <a:pt x="960207" y="563952"/>
                    </a:lnTo>
                    <a:lnTo>
                      <a:pt x="982074" y="605222"/>
                    </a:lnTo>
                    <a:lnTo>
                      <a:pt x="1002169" y="647384"/>
                    </a:lnTo>
                    <a:lnTo>
                      <a:pt x="1020453" y="690362"/>
                    </a:lnTo>
                    <a:lnTo>
                      <a:pt x="1036896" y="734077"/>
                    </a:lnTo>
                    <a:lnTo>
                      <a:pt x="1051466" y="778452"/>
                    </a:lnTo>
                    <a:lnTo>
                      <a:pt x="1064138" y="823406"/>
                    </a:lnTo>
                    <a:lnTo>
                      <a:pt x="1074887" y="868858"/>
                    </a:lnTo>
                    <a:lnTo>
                      <a:pt x="223" y="1099038"/>
                    </a:lnTo>
                    <a:lnTo>
                      <a:pt x="0" y="0"/>
                    </a:lnTo>
                    <a:close/>
                  </a:path>
                </a:pathLst>
              </a:custGeom>
              <a:ln w="8792">
                <a:solidFill>
                  <a:srgbClr val="048CC7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E3B8A617-F29B-87DB-DABD-E6BAD39B8C81}"/>
                  </a:ext>
                </a:extLst>
              </p:cNvPr>
              <p:cNvSpPr/>
              <p:nvPr/>
            </p:nvSpPr>
            <p:spPr>
              <a:xfrm>
                <a:off x="3652715" y="2649886"/>
                <a:ext cx="1099185" cy="1116330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116329">
                    <a:moveTo>
                      <a:pt x="649087" y="1115994"/>
                    </a:moveTo>
                    <a:lnTo>
                      <a:pt x="0" y="229105"/>
                    </a:lnTo>
                    <a:lnTo>
                      <a:pt x="1074893" y="0"/>
                    </a:lnTo>
                    <a:lnTo>
                      <a:pt x="1078833" y="19336"/>
                    </a:lnTo>
                    <a:lnTo>
                      <a:pt x="1085667" y="58193"/>
                    </a:lnTo>
                    <a:lnTo>
                      <a:pt x="1091104" y="97284"/>
                    </a:lnTo>
                    <a:lnTo>
                      <a:pt x="1095132" y="136531"/>
                    </a:lnTo>
                    <a:lnTo>
                      <a:pt x="1097750" y="175911"/>
                    </a:lnTo>
                    <a:lnTo>
                      <a:pt x="1098951" y="215347"/>
                    </a:lnTo>
                    <a:lnTo>
                      <a:pt x="1099021" y="235081"/>
                    </a:lnTo>
                    <a:lnTo>
                      <a:pt x="1098737" y="254813"/>
                    </a:lnTo>
                    <a:lnTo>
                      <a:pt x="1097106" y="294233"/>
                    </a:lnTo>
                    <a:lnTo>
                      <a:pt x="1094060" y="333582"/>
                    </a:lnTo>
                    <a:lnTo>
                      <a:pt x="1089605" y="372783"/>
                    </a:lnTo>
                    <a:lnTo>
                      <a:pt x="1083744" y="411812"/>
                    </a:lnTo>
                    <a:lnTo>
                      <a:pt x="1076488" y="450593"/>
                    </a:lnTo>
                    <a:lnTo>
                      <a:pt x="1067841" y="489101"/>
                    </a:lnTo>
                    <a:lnTo>
                      <a:pt x="1057821" y="527261"/>
                    </a:lnTo>
                    <a:lnTo>
                      <a:pt x="1046434" y="565050"/>
                    </a:lnTo>
                    <a:lnTo>
                      <a:pt x="1033703" y="602393"/>
                    </a:lnTo>
                    <a:lnTo>
                      <a:pt x="1019633" y="639266"/>
                    </a:lnTo>
                    <a:lnTo>
                      <a:pt x="1004254" y="675599"/>
                    </a:lnTo>
                    <a:lnTo>
                      <a:pt x="987576" y="711369"/>
                    </a:lnTo>
                    <a:lnTo>
                      <a:pt x="969630" y="746505"/>
                    </a:lnTo>
                    <a:lnTo>
                      <a:pt x="950427" y="780985"/>
                    </a:lnTo>
                    <a:lnTo>
                      <a:pt x="930007" y="814743"/>
                    </a:lnTo>
                    <a:lnTo>
                      <a:pt x="908380" y="847757"/>
                    </a:lnTo>
                    <a:lnTo>
                      <a:pt x="885590" y="879962"/>
                    </a:lnTo>
                    <a:lnTo>
                      <a:pt x="861650" y="911339"/>
                    </a:lnTo>
                    <a:lnTo>
                      <a:pt x="836608" y="941826"/>
                    </a:lnTo>
                    <a:lnTo>
                      <a:pt x="810478" y="971404"/>
                    </a:lnTo>
                    <a:lnTo>
                      <a:pt x="783313" y="1000017"/>
                    </a:lnTo>
                    <a:lnTo>
                      <a:pt x="755129" y="1027644"/>
                    </a:lnTo>
                    <a:lnTo>
                      <a:pt x="725980" y="1054233"/>
                    </a:lnTo>
                    <a:lnTo>
                      <a:pt x="695887" y="1079767"/>
                    </a:lnTo>
                    <a:lnTo>
                      <a:pt x="664906" y="1104196"/>
                    </a:lnTo>
                    <a:lnTo>
                      <a:pt x="649087" y="1115994"/>
                    </a:lnTo>
                    <a:close/>
                  </a:path>
                </a:pathLst>
              </a:custGeom>
              <a:solidFill>
                <a:srgbClr val="4FB432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062DD6DA-00C7-473A-C6EE-47E3AB231B1C}"/>
                  </a:ext>
                </a:extLst>
              </p:cNvPr>
              <p:cNvSpPr/>
              <p:nvPr/>
            </p:nvSpPr>
            <p:spPr>
              <a:xfrm>
                <a:off x="3652715" y="2649886"/>
                <a:ext cx="1099185" cy="1116330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116329">
                    <a:moveTo>
                      <a:pt x="1074893" y="0"/>
                    </a:moveTo>
                    <a:lnTo>
                      <a:pt x="1082425" y="38734"/>
                    </a:lnTo>
                    <a:lnTo>
                      <a:pt x="1088561" y="77714"/>
                    </a:lnTo>
                    <a:lnTo>
                      <a:pt x="1093294" y="116890"/>
                    </a:lnTo>
                    <a:lnTo>
                      <a:pt x="1096617" y="156210"/>
                    </a:lnTo>
                    <a:lnTo>
                      <a:pt x="1098528" y="195624"/>
                    </a:lnTo>
                    <a:lnTo>
                      <a:pt x="1099021" y="235081"/>
                    </a:lnTo>
                    <a:lnTo>
                      <a:pt x="1098737" y="254813"/>
                    </a:lnTo>
                    <a:lnTo>
                      <a:pt x="1097106" y="294233"/>
                    </a:lnTo>
                    <a:lnTo>
                      <a:pt x="1094060" y="333582"/>
                    </a:lnTo>
                    <a:lnTo>
                      <a:pt x="1089605" y="372783"/>
                    </a:lnTo>
                    <a:lnTo>
                      <a:pt x="1083744" y="411812"/>
                    </a:lnTo>
                    <a:lnTo>
                      <a:pt x="1076488" y="450593"/>
                    </a:lnTo>
                    <a:lnTo>
                      <a:pt x="1067841" y="489101"/>
                    </a:lnTo>
                    <a:lnTo>
                      <a:pt x="1057821" y="527261"/>
                    </a:lnTo>
                    <a:lnTo>
                      <a:pt x="1046434" y="565050"/>
                    </a:lnTo>
                    <a:lnTo>
                      <a:pt x="1033703" y="602393"/>
                    </a:lnTo>
                    <a:lnTo>
                      <a:pt x="1019633" y="639266"/>
                    </a:lnTo>
                    <a:lnTo>
                      <a:pt x="1004254" y="675599"/>
                    </a:lnTo>
                    <a:lnTo>
                      <a:pt x="987576" y="711369"/>
                    </a:lnTo>
                    <a:lnTo>
                      <a:pt x="969630" y="746505"/>
                    </a:lnTo>
                    <a:lnTo>
                      <a:pt x="950427" y="780985"/>
                    </a:lnTo>
                    <a:lnTo>
                      <a:pt x="930007" y="814743"/>
                    </a:lnTo>
                    <a:lnTo>
                      <a:pt x="908380" y="847757"/>
                    </a:lnTo>
                    <a:lnTo>
                      <a:pt x="885590" y="879962"/>
                    </a:lnTo>
                    <a:lnTo>
                      <a:pt x="861650" y="911339"/>
                    </a:lnTo>
                    <a:lnTo>
                      <a:pt x="836608" y="941826"/>
                    </a:lnTo>
                    <a:lnTo>
                      <a:pt x="810478" y="971404"/>
                    </a:lnTo>
                    <a:lnTo>
                      <a:pt x="783313" y="1000017"/>
                    </a:lnTo>
                    <a:lnTo>
                      <a:pt x="755129" y="1027644"/>
                    </a:lnTo>
                    <a:lnTo>
                      <a:pt x="725980" y="1054233"/>
                    </a:lnTo>
                    <a:lnTo>
                      <a:pt x="695887" y="1079767"/>
                    </a:lnTo>
                    <a:lnTo>
                      <a:pt x="664906" y="1104196"/>
                    </a:lnTo>
                    <a:lnTo>
                      <a:pt x="649087" y="1115994"/>
                    </a:lnTo>
                    <a:lnTo>
                      <a:pt x="0" y="229105"/>
                    </a:lnTo>
                    <a:lnTo>
                      <a:pt x="1074893" y="0"/>
                    </a:lnTo>
                    <a:close/>
                  </a:path>
                </a:pathLst>
              </a:custGeom>
              <a:ln w="8792">
                <a:solidFill>
                  <a:srgbClr val="4FB432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19" name="object 10">
                <a:extLst>
                  <a:ext uri="{FF2B5EF4-FFF2-40B4-BE49-F238E27FC236}">
                    <a16:creationId xmlns:a16="http://schemas.microsoft.com/office/drawing/2014/main" id="{4C43F666-D836-41AE-EA4E-4C295C874420}"/>
                  </a:ext>
                </a:extLst>
              </p:cNvPr>
              <p:cNvSpPr/>
              <p:nvPr/>
            </p:nvSpPr>
            <p:spPr>
              <a:xfrm>
                <a:off x="3276679" y="2878991"/>
                <a:ext cx="10242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24254" h="1099185">
                    <a:moveTo>
                      <a:pt x="362470" y="1098955"/>
                    </a:moveTo>
                    <a:lnTo>
                      <a:pt x="295258" y="1096067"/>
                    </a:lnTo>
                    <a:lnTo>
                      <a:pt x="228286" y="1089063"/>
                    </a:lnTo>
                    <a:lnTo>
                      <a:pt x="161930" y="1077983"/>
                    </a:lnTo>
                    <a:lnTo>
                      <a:pt x="96316" y="1062847"/>
                    </a:lnTo>
                    <a:lnTo>
                      <a:pt x="31812" y="1043742"/>
                    </a:lnTo>
                    <a:lnTo>
                      <a:pt x="0" y="1032706"/>
                    </a:lnTo>
                    <a:lnTo>
                      <a:pt x="376035" y="0"/>
                    </a:lnTo>
                    <a:lnTo>
                      <a:pt x="1024235" y="887537"/>
                    </a:lnTo>
                    <a:lnTo>
                      <a:pt x="996742" y="906978"/>
                    </a:lnTo>
                    <a:lnTo>
                      <a:pt x="940087" y="943256"/>
                    </a:lnTo>
                    <a:lnTo>
                      <a:pt x="881263" y="976029"/>
                    </a:lnTo>
                    <a:lnTo>
                      <a:pt x="820600" y="1005111"/>
                    </a:lnTo>
                    <a:lnTo>
                      <a:pt x="758212" y="1030450"/>
                    </a:lnTo>
                    <a:lnTo>
                      <a:pt x="694450" y="1051902"/>
                    </a:lnTo>
                    <a:lnTo>
                      <a:pt x="629434" y="1069428"/>
                    </a:lnTo>
                    <a:lnTo>
                      <a:pt x="563528" y="1082928"/>
                    </a:lnTo>
                    <a:lnTo>
                      <a:pt x="496857" y="1092378"/>
                    </a:lnTo>
                    <a:lnTo>
                      <a:pt x="429796" y="1097723"/>
                    </a:lnTo>
                    <a:lnTo>
                      <a:pt x="362470" y="1098955"/>
                    </a:lnTo>
                    <a:close/>
                  </a:path>
                </a:pathLst>
              </a:custGeom>
              <a:solidFill>
                <a:srgbClr val="EC561B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0" name="object 11">
                <a:extLst>
                  <a:ext uri="{FF2B5EF4-FFF2-40B4-BE49-F238E27FC236}">
                    <a16:creationId xmlns:a16="http://schemas.microsoft.com/office/drawing/2014/main" id="{362B6691-3C78-0C68-B49E-D8E0F95D7F77}"/>
                  </a:ext>
                </a:extLst>
              </p:cNvPr>
              <p:cNvSpPr/>
              <p:nvPr/>
            </p:nvSpPr>
            <p:spPr>
              <a:xfrm>
                <a:off x="3276679" y="2878991"/>
                <a:ext cx="10242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024254" h="1099185">
                    <a:moveTo>
                      <a:pt x="1024235" y="887537"/>
                    </a:moveTo>
                    <a:lnTo>
                      <a:pt x="968693" y="925551"/>
                    </a:lnTo>
                    <a:lnTo>
                      <a:pt x="910926" y="960092"/>
                    </a:lnTo>
                    <a:lnTo>
                      <a:pt x="851155" y="991035"/>
                    </a:lnTo>
                    <a:lnTo>
                      <a:pt x="789600" y="1018258"/>
                    </a:lnTo>
                    <a:lnTo>
                      <a:pt x="726496" y="1041665"/>
                    </a:lnTo>
                    <a:lnTo>
                      <a:pt x="662076" y="1061162"/>
                    </a:lnTo>
                    <a:lnTo>
                      <a:pt x="596584" y="1076683"/>
                    </a:lnTo>
                    <a:lnTo>
                      <a:pt x="530265" y="1088163"/>
                    </a:lnTo>
                    <a:lnTo>
                      <a:pt x="463367" y="1095565"/>
                    </a:lnTo>
                    <a:lnTo>
                      <a:pt x="396142" y="1098854"/>
                    </a:lnTo>
                    <a:lnTo>
                      <a:pt x="362470" y="1098955"/>
                    </a:lnTo>
                    <a:lnTo>
                      <a:pt x="328842" y="1098026"/>
                    </a:lnTo>
                    <a:lnTo>
                      <a:pt x="261719" y="1093077"/>
                    </a:lnTo>
                    <a:lnTo>
                      <a:pt x="195023" y="1084031"/>
                    </a:lnTo>
                    <a:lnTo>
                      <a:pt x="129008" y="1070916"/>
                    </a:lnTo>
                    <a:lnTo>
                      <a:pt x="63918" y="1053789"/>
                    </a:lnTo>
                    <a:lnTo>
                      <a:pt x="0" y="1032706"/>
                    </a:lnTo>
                    <a:lnTo>
                      <a:pt x="376035" y="0"/>
                    </a:lnTo>
                    <a:lnTo>
                      <a:pt x="1024235" y="887537"/>
                    </a:lnTo>
                    <a:close/>
                  </a:path>
                </a:pathLst>
              </a:custGeom>
              <a:ln w="8792">
                <a:solidFill>
                  <a:srgbClr val="EC561B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9FBBBE8B-ED03-F33A-BAB1-70E07DA48A08}"/>
                  </a:ext>
                </a:extLst>
              </p:cNvPr>
              <p:cNvSpPr/>
              <p:nvPr/>
            </p:nvSpPr>
            <p:spPr>
              <a:xfrm>
                <a:off x="2992674" y="2878991"/>
                <a:ext cx="660400" cy="103251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32510">
                    <a:moveTo>
                      <a:pt x="282972" y="1032329"/>
                    </a:moveTo>
                    <a:lnTo>
                      <a:pt x="232652" y="1012555"/>
                    </a:lnTo>
                    <a:lnTo>
                      <a:pt x="183595" y="990453"/>
                    </a:lnTo>
                    <a:lnTo>
                      <a:pt x="135801" y="966023"/>
                    </a:lnTo>
                    <a:lnTo>
                      <a:pt x="89271" y="939265"/>
                    </a:lnTo>
                    <a:lnTo>
                      <a:pt x="44004" y="910180"/>
                    </a:lnTo>
                    <a:lnTo>
                      <a:pt x="0" y="878767"/>
                    </a:lnTo>
                    <a:lnTo>
                      <a:pt x="660040" y="0"/>
                    </a:lnTo>
                    <a:lnTo>
                      <a:pt x="282972" y="1032329"/>
                    </a:lnTo>
                    <a:close/>
                  </a:path>
                </a:pathLst>
              </a:custGeom>
              <a:solidFill>
                <a:srgbClr val="24CBE4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2" name="object 13">
                <a:extLst>
                  <a:ext uri="{FF2B5EF4-FFF2-40B4-BE49-F238E27FC236}">
                    <a16:creationId xmlns:a16="http://schemas.microsoft.com/office/drawing/2014/main" id="{A340C8FE-4536-C16A-CDB1-CD2F4D42586C}"/>
                  </a:ext>
                </a:extLst>
              </p:cNvPr>
              <p:cNvSpPr/>
              <p:nvPr/>
            </p:nvSpPr>
            <p:spPr>
              <a:xfrm>
                <a:off x="2992674" y="2878991"/>
                <a:ext cx="660400" cy="103251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032510">
                    <a:moveTo>
                      <a:pt x="282972" y="1032329"/>
                    </a:moveTo>
                    <a:lnTo>
                      <a:pt x="232652" y="1012555"/>
                    </a:lnTo>
                    <a:lnTo>
                      <a:pt x="183595" y="990453"/>
                    </a:lnTo>
                    <a:lnTo>
                      <a:pt x="135801" y="966023"/>
                    </a:lnTo>
                    <a:lnTo>
                      <a:pt x="89271" y="939265"/>
                    </a:lnTo>
                    <a:lnTo>
                      <a:pt x="44004" y="910180"/>
                    </a:lnTo>
                    <a:lnTo>
                      <a:pt x="0" y="878767"/>
                    </a:lnTo>
                    <a:lnTo>
                      <a:pt x="660040" y="0"/>
                    </a:lnTo>
                    <a:lnTo>
                      <a:pt x="282972" y="1032329"/>
                    </a:lnTo>
                    <a:close/>
                  </a:path>
                </a:pathLst>
              </a:custGeom>
              <a:ln w="8792">
                <a:solidFill>
                  <a:srgbClr val="24CBE4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3" name="object 14">
                <a:extLst>
                  <a:ext uri="{FF2B5EF4-FFF2-40B4-BE49-F238E27FC236}">
                    <a16:creationId xmlns:a16="http://schemas.microsoft.com/office/drawing/2014/main" id="{7CAC58A0-B8DE-CE7E-3971-C04535E4672C}"/>
                  </a:ext>
                </a:extLst>
              </p:cNvPr>
              <p:cNvSpPr/>
              <p:nvPr/>
            </p:nvSpPr>
            <p:spPr>
              <a:xfrm>
                <a:off x="2775527" y="2878991"/>
                <a:ext cx="877569" cy="878205"/>
              </a:xfrm>
              <a:custGeom>
                <a:avLst/>
                <a:gdLst/>
                <a:ahLst/>
                <a:cxnLst/>
                <a:rect l="l" t="t" r="r" b="b"/>
                <a:pathLst>
                  <a:path w="877570" h="878204">
                    <a:moveTo>
                      <a:pt x="216268" y="878106"/>
                    </a:moveTo>
                    <a:lnTo>
                      <a:pt x="176012" y="846329"/>
                    </a:lnTo>
                    <a:lnTo>
                      <a:pt x="137440" y="812865"/>
                    </a:lnTo>
                    <a:lnTo>
                      <a:pt x="100553" y="777714"/>
                    </a:lnTo>
                    <a:lnTo>
                      <a:pt x="65350" y="740875"/>
                    </a:lnTo>
                    <a:lnTo>
                      <a:pt x="31833" y="702350"/>
                    </a:lnTo>
                    <a:lnTo>
                      <a:pt x="0" y="662138"/>
                    </a:lnTo>
                    <a:lnTo>
                      <a:pt x="877187" y="0"/>
                    </a:lnTo>
                    <a:lnTo>
                      <a:pt x="216268" y="878106"/>
                    </a:lnTo>
                    <a:close/>
                  </a:path>
                </a:pathLst>
              </a:custGeom>
              <a:solidFill>
                <a:srgbClr val="64E472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4" name="object 15">
                <a:extLst>
                  <a:ext uri="{FF2B5EF4-FFF2-40B4-BE49-F238E27FC236}">
                    <a16:creationId xmlns:a16="http://schemas.microsoft.com/office/drawing/2014/main" id="{DE93B3D9-65C2-F401-627A-86D47C5F3C79}"/>
                  </a:ext>
                </a:extLst>
              </p:cNvPr>
              <p:cNvSpPr/>
              <p:nvPr/>
            </p:nvSpPr>
            <p:spPr>
              <a:xfrm>
                <a:off x="2775527" y="2878991"/>
                <a:ext cx="877569" cy="878205"/>
              </a:xfrm>
              <a:custGeom>
                <a:avLst/>
                <a:gdLst/>
                <a:ahLst/>
                <a:cxnLst/>
                <a:rect l="l" t="t" r="r" b="b"/>
                <a:pathLst>
                  <a:path w="877570" h="878204">
                    <a:moveTo>
                      <a:pt x="216268" y="878106"/>
                    </a:moveTo>
                    <a:lnTo>
                      <a:pt x="176012" y="846329"/>
                    </a:lnTo>
                    <a:lnTo>
                      <a:pt x="137440" y="812865"/>
                    </a:lnTo>
                    <a:lnTo>
                      <a:pt x="100553" y="777714"/>
                    </a:lnTo>
                    <a:lnTo>
                      <a:pt x="65350" y="740875"/>
                    </a:lnTo>
                    <a:lnTo>
                      <a:pt x="31833" y="702350"/>
                    </a:lnTo>
                    <a:lnTo>
                      <a:pt x="0" y="662138"/>
                    </a:lnTo>
                    <a:lnTo>
                      <a:pt x="877187" y="0"/>
                    </a:lnTo>
                    <a:lnTo>
                      <a:pt x="216268" y="878106"/>
                    </a:lnTo>
                    <a:close/>
                  </a:path>
                </a:pathLst>
              </a:custGeom>
              <a:ln w="8792">
                <a:solidFill>
                  <a:srgbClr val="64E472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5" name="object 16">
                <a:extLst>
                  <a:ext uri="{FF2B5EF4-FFF2-40B4-BE49-F238E27FC236}">
                    <a16:creationId xmlns:a16="http://schemas.microsoft.com/office/drawing/2014/main" id="{D06D968F-429C-AC92-5FD1-FA9D7A399CBA}"/>
                  </a:ext>
                </a:extLst>
              </p:cNvPr>
              <p:cNvSpPr/>
              <p:nvPr/>
            </p:nvSpPr>
            <p:spPr>
              <a:xfrm>
                <a:off x="2553692" y="1779954"/>
                <a:ext cx="1099185" cy="176085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760854">
                    <a:moveTo>
                      <a:pt x="221173" y="1760297"/>
                    </a:moveTo>
                    <a:lnTo>
                      <a:pt x="188044" y="1713857"/>
                    </a:lnTo>
                    <a:lnTo>
                      <a:pt x="157366" y="1665754"/>
                    </a:lnTo>
                    <a:lnTo>
                      <a:pt x="129226" y="1616125"/>
                    </a:lnTo>
                    <a:lnTo>
                      <a:pt x="103702" y="1565108"/>
                    </a:lnTo>
                    <a:lnTo>
                      <a:pt x="80859" y="1512834"/>
                    </a:lnTo>
                    <a:lnTo>
                      <a:pt x="60757" y="1459441"/>
                    </a:lnTo>
                    <a:lnTo>
                      <a:pt x="43454" y="1405076"/>
                    </a:lnTo>
                    <a:lnTo>
                      <a:pt x="28996" y="1349893"/>
                    </a:lnTo>
                    <a:lnTo>
                      <a:pt x="17421" y="1294033"/>
                    </a:lnTo>
                    <a:lnTo>
                      <a:pt x="8759" y="1237642"/>
                    </a:lnTo>
                    <a:lnTo>
                      <a:pt x="3035" y="1180878"/>
                    </a:lnTo>
                    <a:lnTo>
                      <a:pt x="265" y="1123899"/>
                    </a:lnTo>
                    <a:lnTo>
                      <a:pt x="0" y="1104880"/>
                    </a:lnTo>
                    <a:lnTo>
                      <a:pt x="63" y="1085865"/>
                    </a:lnTo>
                    <a:lnTo>
                      <a:pt x="2227" y="1028854"/>
                    </a:lnTo>
                    <a:lnTo>
                      <a:pt x="7346" y="972037"/>
                    </a:lnTo>
                    <a:lnTo>
                      <a:pt x="15407" y="915563"/>
                    </a:lnTo>
                    <a:lnTo>
                      <a:pt x="26388" y="859578"/>
                    </a:lnTo>
                    <a:lnTo>
                      <a:pt x="40259" y="804238"/>
                    </a:lnTo>
                    <a:lnTo>
                      <a:pt x="56982" y="749698"/>
                    </a:lnTo>
                    <a:lnTo>
                      <a:pt x="76512" y="696099"/>
                    </a:lnTo>
                    <a:lnTo>
                      <a:pt x="98800" y="643580"/>
                    </a:lnTo>
                    <a:lnTo>
                      <a:pt x="123783" y="592289"/>
                    </a:lnTo>
                    <a:lnTo>
                      <a:pt x="151391" y="542369"/>
                    </a:lnTo>
                    <a:lnTo>
                      <a:pt x="181552" y="493948"/>
                    </a:lnTo>
                    <a:lnTo>
                      <a:pt x="214188" y="447152"/>
                    </a:lnTo>
                    <a:lnTo>
                      <a:pt x="249209" y="402113"/>
                    </a:lnTo>
                    <a:lnTo>
                      <a:pt x="286516" y="358957"/>
                    </a:lnTo>
                    <a:lnTo>
                      <a:pt x="326012" y="317794"/>
                    </a:lnTo>
                    <a:lnTo>
                      <a:pt x="367594" y="278733"/>
                    </a:lnTo>
                    <a:lnTo>
                      <a:pt x="411148" y="241882"/>
                    </a:lnTo>
                    <a:lnTo>
                      <a:pt x="456551" y="207344"/>
                    </a:lnTo>
                    <a:lnTo>
                      <a:pt x="503685" y="175209"/>
                    </a:lnTo>
                    <a:lnTo>
                      <a:pt x="552427" y="145559"/>
                    </a:lnTo>
                    <a:lnTo>
                      <a:pt x="602643" y="118479"/>
                    </a:lnTo>
                    <a:lnTo>
                      <a:pt x="654191" y="94044"/>
                    </a:lnTo>
                    <a:lnTo>
                      <a:pt x="706937" y="72316"/>
                    </a:lnTo>
                    <a:lnTo>
                      <a:pt x="760746" y="53353"/>
                    </a:lnTo>
                    <a:lnTo>
                      <a:pt x="815465" y="37208"/>
                    </a:lnTo>
                    <a:lnTo>
                      <a:pt x="870944" y="23925"/>
                    </a:lnTo>
                    <a:lnTo>
                      <a:pt x="927037" y="13539"/>
                    </a:lnTo>
                    <a:lnTo>
                      <a:pt x="983599" y="6076"/>
                    </a:lnTo>
                    <a:lnTo>
                      <a:pt x="1040472" y="1559"/>
                    </a:lnTo>
                    <a:lnTo>
                      <a:pt x="1097496" y="0"/>
                    </a:lnTo>
                    <a:lnTo>
                      <a:pt x="1099022" y="1099037"/>
                    </a:lnTo>
                    <a:lnTo>
                      <a:pt x="221173" y="1760297"/>
                    </a:lnTo>
                    <a:close/>
                  </a:path>
                </a:pathLst>
              </a:custGeom>
              <a:solidFill>
                <a:srgbClr val="FF9554"/>
              </a:solidFill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BA82C50A-A85A-187B-DED0-F8A6D4956EE8}"/>
                  </a:ext>
                </a:extLst>
              </p:cNvPr>
              <p:cNvSpPr/>
              <p:nvPr/>
            </p:nvSpPr>
            <p:spPr>
              <a:xfrm>
                <a:off x="2553692" y="1779954"/>
                <a:ext cx="1099185" cy="176085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760854">
                    <a:moveTo>
                      <a:pt x="221173" y="1760297"/>
                    </a:moveTo>
                    <a:lnTo>
                      <a:pt x="188044" y="1713857"/>
                    </a:lnTo>
                    <a:lnTo>
                      <a:pt x="157366" y="1665754"/>
                    </a:lnTo>
                    <a:lnTo>
                      <a:pt x="129226" y="1616125"/>
                    </a:lnTo>
                    <a:lnTo>
                      <a:pt x="103702" y="1565108"/>
                    </a:lnTo>
                    <a:lnTo>
                      <a:pt x="80859" y="1512834"/>
                    </a:lnTo>
                    <a:lnTo>
                      <a:pt x="60757" y="1459441"/>
                    </a:lnTo>
                    <a:lnTo>
                      <a:pt x="43454" y="1405076"/>
                    </a:lnTo>
                    <a:lnTo>
                      <a:pt x="28996" y="1349893"/>
                    </a:lnTo>
                    <a:lnTo>
                      <a:pt x="17421" y="1294033"/>
                    </a:lnTo>
                    <a:lnTo>
                      <a:pt x="8759" y="1237642"/>
                    </a:lnTo>
                    <a:lnTo>
                      <a:pt x="3035" y="1180878"/>
                    </a:lnTo>
                    <a:lnTo>
                      <a:pt x="265" y="1123899"/>
                    </a:lnTo>
                    <a:lnTo>
                      <a:pt x="0" y="1104880"/>
                    </a:lnTo>
                    <a:lnTo>
                      <a:pt x="63" y="1085865"/>
                    </a:lnTo>
                    <a:lnTo>
                      <a:pt x="2227" y="1028854"/>
                    </a:lnTo>
                    <a:lnTo>
                      <a:pt x="7346" y="972037"/>
                    </a:lnTo>
                    <a:lnTo>
                      <a:pt x="15407" y="915563"/>
                    </a:lnTo>
                    <a:lnTo>
                      <a:pt x="26388" y="859578"/>
                    </a:lnTo>
                    <a:lnTo>
                      <a:pt x="40259" y="804238"/>
                    </a:lnTo>
                    <a:lnTo>
                      <a:pt x="56982" y="749698"/>
                    </a:lnTo>
                    <a:lnTo>
                      <a:pt x="76512" y="696099"/>
                    </a:lnTo>
                    <a:lnTo>
                      <a:pt x="98800" y="643580"/>
                    </a:lnTo>
                    <a:lnTo>
                      <a:pt x="123783" y="592289"/>
                    </a:lnTo>
                    <a:lnTo>
                      <a:pt x="151391" y="542369"/>
                    </a:lnTo>
                    <a:lnTo>
                      <a:pt x="181552" y="493948"/>
                    </a:lnTo>
                    <a:lnTo>
                      <a:pt x="214188" y="447152"/>
                    </a:lnTo>
                    <a:lnTo>
                      <a:pt x="249209" y="402113"/>
                    </a:lnTo>
                    <a:lnTo>
                      <a:pt x="286516" y="358957"/>
                    </a:lnTo>
                    <a:lnTo>
                      <a:pt x="326012" y="317794"/>
                    </a:lnTo>
                    <a:lnTo>
                      <a:pt x="367594" y="278733"/>
                    </a:lnTo>
                    <a:lnTo>
                      <a:pt x="411148" y="241882"/>
                    </a:lnTo>
                    <a:lnTo>
                      <a:pt x="456551" y="207344"/>
                    </a:lnTo>
                    <a:lnTo>
                      <a:pt x="503685" y="175209"/>
                    </a:lnTo>
                    <a:lnTo>
                      <a:pt x="552427" y="145559"/>
                    </a:lnTo>
                    <a:lnTo>
                      <a:pt x="602643" y="118479"/>
                    </a:lnTo>
                    <a:lnTo>
                      <a:pt x="654191" y="94044"/>
                    </a:lnTo>
                    <a:lnTo>
                      <a:pt x="706937" y="72316"/>
                    </a:lnTo>
                    <a:lnTo>
                      <a:pt x="760746" y="53353"/>
                    </a:lnTo>
                    <a:lnTo>
                      <a:pt x="815465" y="37208"/>
                    </a:lnTo>
                    <a:lnTo>
                      <a:pt x="870944" y="23925"/>
                    </a:lnTo>
                    <a:lnTo>
                      <a:pt x="927037" y="13539"/>
                    </a:lnTo>
                    <a:lnTo>
                      <a:pt x="983599" y="6076"/>
                    </a:lnTo>
                    <a:lnTo>
                      <a:pt x="1040472" y="1559"/>
                    </a:lnTo>
                    <a:lnTo>
                      <a:pt x="1097496" y="0"/>
                    </a:lnTo>
                    <a:lnTo>
                      <a:pt x="1099022" y="1099037"/>
                    </a:lnTo>
                    <a:lnTo>
                      <a:pt x="221173" y="1760297"/>
                    </a:lnTo>
                    <a:close/>
                  </a:path>
                </a:pathLst>
              </a:custGeom>
              <a:ln w="8792">
                <a:solidFill>
                  <a:srgbClr val="FF9554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pic>
            <p:nvPicPr>
              <p:cNvPr id="27" name="object 18">
                <a:extLst>
                  <a:ext uri="{FF2B5EF4-FFF2-40B4-BE49-F238E27FC236}">
                    <a16:creationId xmlns:a16="http://schemas.microsoft.com/office/drawing/2014/main" id="{39B1BB20-EDD3-393D-5484-F155B066C00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39566" y="1815094"/>
                <a:ext cx="218653" cy="213857"/>
              </a:xfrm>
              <a:prstGeom prst="rect">
                <a:avLst/>
              </a:prstGeom>
            </p:spPr>
          </p:pic>
          <p:sp>
            <p:nvSpPr>
              <p:cNvPr id="28" name="object 19">
                <a:extLst>
                  <a:ext uri="{FF2B5EF4-FFF2-40B4-BE49-F238E27FC236}">
                    <a16:creationId xmlns:a16="http://schemas.microsoft.com/office/drawing/2014/main" id="{47369817-1365-3C15-FA40-791484901327}"/>
                  </a:ext>
                </a:extLst>
              </p:cNvPr>
              <p:cNvSpPr/>
              <p:nvPr/>
            </p:nvSpPr>
            <p:spPr>
              <a:xfrm>
                <a:off x="4679490" y="3270932"/>
                <a:ext cx="290830" cy="94615"/>
              </a:xfrm>
              <a:custGeom>
                <a:avLst/>
                <a:gdLst/>
                <a:ahLst/>
                <a:cxnLst/>
                <a:rect l="l" t="t" r="r" b="b"/>
                <a:pathLst>
                  <a:path w="290829" h="94614">
                    <a:moveTo>
                      <a:pt x="290387" y="94065"/>
                    </a:moveTo>
                    <a:lnTo>
                      <a:pt x="200722" y="72994"/>
                    </a:lnTo>
                    <a:lnTo>
                      <a:pt x="142783" y="53429"/>
                    </a:lnTo>
                    <a:lnTo>
                      <a:pt x="89064" y="33863"/>
                    </a:lnTo>
                    <a:lnTo>
                      <a:pt x="49285" y="18813"/>
                    </a:lnTo>
                    <a:lnTo>
                      <a:pt x="0" y="0"/>
                    </a:lnTo>
                  </a:path>
                </a:pathLst>
              </a:custGeom>
              <a:ln w="8792">
                <a:solidFill>
                  <a:srgbClr val="4FB432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sp>
            <p:nvSpPr>
              <p:cNvPr id="29" name="object 20">
                <a:extLst>
                  <a:ext uri="{FF2B5EF4-FFF2-40B4-BE49-F238E27FC236}">
                    <a16:creationId xmlns:a16="http://schemas.microsoft.com/office/drawing/2014/main" id="{EA8CA4B1-042D-046A-FD6F-D5E6E9C6A297}"/>
                  </a:ext>
                </a:extLst>
              </p:cNvPr>
              <p:cNvSpPr/>
              <p:nvPr/>
            </p:nvSpPr>
            <p:spPr>
              <a:xfrm>
                <a:off x="3806350" y="3967238"/>
                <a:ext cx="81280" cy="261620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261620">
                    <a:moveTo>
                      <a:pt x="80834" y="261179"/>
                    </a:moveTo>
                    <a:lnTo>
                      <a:pt x="38108" y="202675"/>
                    </a:lnTo>
                    <a:lnTo>
                      <a:pt x="23757" y="148349"/>
                    </a:lnTo>
                    <a:lnTo>
                      <a:pt x="13625" y="94024"/>
                    </a:lnTo>
                    <a:lnTo>
                      <a:pt x="7374" y="52235"/>
                    </a:lnTo>
                    <a:lnTo>
                      <a:pt x="0" y="0"/>
                    </a:lnTo>
                  </a:path>
                </a:pathLst>
              </a:custGeom>
              <a:ln w="8792">
                <a:solidFill>
                  <a:srgbClr val="EC561B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  <p:pic>
            <p:nvPicPr>
              <p:cNvPr id="30" name="object 21">
                <a:extLst>
                  <a:ext uri="{FF2B5EF4-FFF2-40B4-BE49-F238E27FC236}">
                    <a16:creationId xmlns:a16="http://schemas.microsoft.com/office/drawing/2014/main" id="{8DF048DF-4FE3-F2B3-14C8-79578C372BB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53522" y="3840203"/>
                <a:ext cx="178721" cy="240538"/>
              </a:xfrm>
              <a:prstGeom prst="rect">
                <a:avLst/>
              </a:prstGeom>
            </p:spPr>
          </p:pic>
          <p:pic>
            <p:nvPicPr>
              <p:cNvPr id="31" name="object 22">
                <a:extLst>
                  <a:ext uri="{FF2B5EF4-FFF2-40B4-BE49-F238E27FC236}">
                    <a16:creationId xmlns:a16="http://schemas.microsoft.com/office/drawing/2014/main" id="{641DAA6A-5A0F-EEB3-3FFB-6B99224FCCF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40706" y="3651732"/>
                <a:ext cx="239266" cy="195305"/>
              </a:xfrm>
              <a:prstGeom prst="rect">
                <a:avLst/>
              </a:prstGeom>
            </p:spPr>
          </p:pic>
          <p:sp>
            <p:nvSpPr>
              <p:cNvPr id="32" name="object 23">
                <a:extLst>
                  <a:ext uri="{FF2B5EF4-FFF2-40B4-BE49-F238E27FC236}">
                    <a16:creationId xmlns:a16="http://schemas.microsoft.com/office/drawing/2014/main" id="{57EB1DCF-2F4E-CEFC-926D-0D1C4A5E6CC0}"/>
                  </a:ext>
                </a:extLst>
              </p:cNvPr>
              <p:cNvSpPr/>
              <p:nvPr/>
            </p:nvSpPr>
            <p:spPr>
              <a:xfrm>
                <a:off x="2389319" y="2270529"/>
                <a:ext cx="28003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280035" h="118110">
                    <a:moveTo>
                      <a:pt x="0" y="0"/>
                    </a:moveTo>
                    <a:lnTo>
                      <a:pt x="87334" y="26379"/>
                    </a:lnTo>
                    <a:lnTo>
                      <a:pt x="143108" y="50875"/>
                    </a:lnTo>
                    <a:lnTo>
                      <a:pt x="194662" y="75370"/>
                    </a:lnTo>
                    <a:lnTo>
                      <a:pt x="232777" y="94213"/>
                    </a:lnTo>
                    <a:lnTo>
                      <a:pt x="279980" y="117766"/>
                    </a:lnTo>
                  </a:path>
                </a:pathLst>
              </a:custGeom>
              <a:ln w="8792">
                <a:solidFill>
                  <a:srgbClr val="FF9554"/>
                </a:solidFill>
              </a:ln>
            </p:spPr>
            <p:txBody>
              <a:bodyPr wrap="square" lIns="0" tIns="0" rIns="0" bIns="0" rtlCol="0"/>
              <a:lstStyle/>
              <a:p>
                <a:endParaRPr sz="825" b="1"/>
              </a:p>
            </p:txBody>
          </p:sp>
        </p:grpSp>
        <p:sp>
          <p:nvSpPr>
            <p:cNvPr id="10" name="object 24">
              <a:extLst>
                <a:ext uri="{FF2B5EF4-FFF2-40B4-BE49-F238E27FC236}">
                  <a16:creationId xmlns:a16="http://schemas.microsoft.com/office/drawing/2014/main" id="{DFFAF075-8D15-326D-7BF6-174B026549E1}"/>
                </a:ext>
              </a:extLst>
            </p:cNvPr>
            <p:cNvSpPr txBox="1"/>
            <p:nvPr/>
          </p:nvSpPr>
          <p:spPr>
            <a:xfrm>
              <a:off x="4624753" y="1749450"/>
              <a:ext cx="2058670" cy="1364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825" b="1" spc="-19" dirty="0" err="1"/>
                <a:t>Boli</a:t>
              </a:r>
              <a:r>
                <a:rPr lang="en-US" sz="825" b="1" spc="-19" dirty="0"/>
                <a:t> </a:t>
              </a:r>
              <a:r>
                <a:rPr lang="en-US" sz="825" b="1" spc="-19" dirty="0" err="1"/>
                <a:t>cardiovasculare</a:t>
              </a:r>
              <a:r>
                <a:rPr lang="en-US" sz="825" b="1" spc="-19" dirty="0"/>
                <a:t> </a:t>
              </a:r>
              <a:r>
                <a:rPr sz="825" b="1" spc="-8" dirty="0"/>
                <a:t>29.48%</a:t>
              </a:r>
              <a:endParaRPr sz="825" b="1" dirty="0"/>
            </a:p>
          </p:txBody>
        </p:sp>
        <p:sp>
          <p:nvSpPr>
            <p:cNvPr id="11" name="object 25">
              <a:extLst>
                <a:ext uri="{FF2B5EF4-FFF2-40B4-BE49-F238E27FC236}">
                  <a16:creationId xmlns:a16="http://schemas.microsoft.com/office/drawing/2014/main" id="{C0A155B1-0F3D-6A07-4DD0-A47E1B102E46}"/>
                </a:ext>
              </a:extLst>
            </p:cNvPr>
            <p:cNvSpPr txBox="1"/>
            <p:nvPr/>
          </p:nvSpPr>
          <p:spPr>
            <a:xfrm>
              <a:off x="5046784" y="3283622"/>
              <a:ext cx="1474470" cy="137849"/>
            </a:xfrm>
            <a:prstGeom prst="rect">
              <a:avLst/>
            </a:prstGeom>
          </p:spPr>
          <p:txBody>
            <a:bodyPr vert="horz" wrap="square" lIns="0" tIns="9049" rIns="0" bIns="0" rtlCol="0">
              <a:spAutoFit/>
            </a:bodyPr>
            <a:lstStyle/>
            <a:p>
              <a:pPr marL="9525" marR="3810">
                <a:lnSpc>
                  <a:spcPct val="110000"/>
                </a:lnSpc>
                <a:spcBef>
                  <a:spcPts val="71"/>
                </a:spcBef>
              </a:pPr>
              <a:r>
                <a:rPr lang="en-US" sz="825" b="1" spc="-23" dirty="0" err="1">
                  <a:cs typeface="Trebuchet MS"/>
                </a:rPr>
                <a:t>Boli</a:t>
              </a:r>
              <a:r>
                <a:rPr lang="en-US" sz="825" b="1" spc="-23" dirty="0">
                  <a:cs typeface="Trebuchet MS"/>
                </a:rPr>
                <a:t> </a:t>
              </a:r>
              <a:r>
                <a:rPr lang="en-US" sz="825" b="1" spc="-23" dirty="0" err="1">
                  <a:cs typeface="Trebuchet MS"/>
                </a:rPr>
                <a:t>neurologice</a:t>
              </a:r>
              <a:r>
                <a:rPr lang="en-US" sz="825" b="1" spc="-23" dirty="0">
                  <a:cs typeface="Trebuchet MS"/>
                </a:rPr>
                <a:t> </a:t>
              </a:r>
              <a:r>
                <a:rPr lang="en-US" sz="825" b="1" spc="-8" dirty="0"/>
                <a:t>24.92%</a:t>
              </a:r>
              <a:endParaRPr sz="825" b="1" dirty="0"/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6078D99D-DAB6-11A5-30CB-57DCAD73B434}"/>
                </a:ext>
              </a:extLst>
            </p:cNvPr>
            <p:cNvSpPr txBox="1"/>
            <p:nvPr/>
          </p:nvSpPr>
          <p:spPr>
            <a:xfrm>
              <a:off x="3965330" y="4158542"/>
              <a:ext cx="1271905" cy="258942"/>
            </a:xfrm>
            <a:prstGeom prst="rect">
              <a:avLst/>
            </a:prstGeom>
          </p:spPr>
          <p:txBody>
            <a:bodyPr vert="horz" wrap="square" lIns="0" tIns="6191" rIns="0" bIns="0" rtlCol="0">
              <a:spAutoFit/>
            </a:bodyPr>
            <a:lstStyle/>
            <a:p>
              <a:pPr marL="9525" marR="3810">
                <a:lnSpc>
                  <a:spcPct val="103099"/>
                </a:lnSpc>
                <a:spcBef>
                  <a:spcPts val="49"/>
                </a:spcBef>
              </a:pPr>
              <a:r>
                <a:rPr lang="en-US" sz="825" b="1" spc="-19" dirty="0" err="1">
                  <a:cs typeface="Trebuchet MS"/>
                </a:rPr>
                <a:t>Boli</a:t>
              </a:r>
              <a:r>
                <a:rPr lang="en-US" sz="825" b="1" spc="-19" dirty="0">
                  <a:cs typeface="Trebuchet MS"/>
                </a:rPr>
                <a:t> </a:t>
              </a:r>
              <a:r>
                <a:rPr lang="en-US" sz="825" b="1" spc="-19" dirty="0" err="1">
                  <a:cs typeface="Trebuchet MS"/>
                </a:rPr>
                <a:t>inflanatorii</a:t>
              </a:r>
              <a:r>
                <a:rPr lang="en-US" sz="825" b="1" spc="-19" dirty="0">
                  <a:cs typeface="Trebuchet MS"/>
                </a:rPr>
                <a:t> </a:t>
              </a:r>
              <a:r>
                <a:rPr lang="en-US" sz="825" b="1" spc="-19" dirty="0" err="1">
                  <a:cs typeface="Trebuchet MS"/>
                </a:rPr>
                <a:t>reumatismale</a:t>
              </a:r>
              <a:r>
                <a:rPr sz="825" b="1" spc="-19" dirty="0">
                  <a:cs typeface="Trebuchet MS"/>
                </a:rPr>
                <a:t> </a:t>
              </a:r>
              <a:r>
                <a:rPr sz="825" b="1" spc="-8" dirty="0"/>
                <a:t>21.28%</a:t>
              </a:r>
              <a:endParaRPr sz="825" b="1" dirty="0"/>
            </a:p>
          </p:txBody>
        </p:sp>
        <p:sp>
          <p:nvSpPr>
            <p:cNvPr id="13" name="object 27">
              <a:extLst>
                <a:ext uri="{FF2B5EF4-FFF2-40B4-BE49-F238E27FC236}">
                  <a16:creationId xmlns:a16="http://schemas.microsoft.com/office/drawing/2014/main" id="{4EC752D1-5848-5A72-F99B-29DA0AD15F16}"/>
                </a:ext>
              </a:extLst>
            </p:cNvPr>
            <p:cNvSpPr txBox="1"/>
            <p:nvPr/>
          </p:nvSpPr>
          <p:spPr>
            <a:xfrm>
              <a:off x="624253" y="3780473"/>
              <a:ext cx="2261235" cy="467078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825" b="1" dirty="0"/>
                <a:t>          </a:t>
              </a:r>
              <a:r>
                <a:rPr lang="en-US" sz="825" b="1" dirty="0" err="1"/>
                <a:t>Boli</a:t>
              </a:r>
              <a:r>
                <a:rPr lang="en-US" sz="825" b="1" dirty="0"/>
                <a:t> </a:t>
              </a:r>
              <a:r>
                <a:rPr lang="en-US" sz="825" b="1" dirty="0" err="1"/>
                <a:t>mintale</a:t>
              </a:r>
              <a:r>
                <a:rPr sz="825" b="1" spc="-8" dirty="0">
                  <a:cs typeface="Trebuchet MS"/>
                </a:rPr>
                <a:t> </a:t>
              </a:r>
              <a:r>
                <a:rPr sz="825" b="1" spc="-8" dirty="0"/>
                <a:t>6.0</a:t>
              </a:r>
              <a:r>
                <a:rPr lang="en-RO" sz="825" b="1" spc="-8" dirty="0"/>
                <a:t>8%</a:t>
              </a:r>
              <a:endParaRPr lang="en-US" sz="825" b="1" spc="-8" dirty="0"/>
            </a:p>
            <a:p>
              <a:pPr marL="9525">
                <a:spcBef>
                  <a:spcPts val="75"/>
                </a:spcBef>
              </a:pPr>
              <a:endParaRPr lang="en-US" sz="825" b="1" dirty="0"/>
            </a:p>
            <a:p>
              <a:pPr marL="378619">
                <a:spcBef>
                  <a:spcPts val="540"/>
                </a:spcBef>
              </a:pPr>
              <a:r>
                <a:rPr lang="ro-RO" sz="825" b="1" spc="-19" dirty="0">
                  <a:cs typeface="Trebuchet MS"/>
                </a:rPr>
                <a:t>              </a:t>
              </a:r>
              <a:r>
                <a:rPr lang="en-US" sz="825" b="1" spc="-19" dirty="0" err="1">
                  <a:cs typeface="Trebuchet MS"/>
                </a:rPr>
                <a:t>Boli</a:t>
              </a:r>
              <a:r>
                <a:rPr lang="en-US" sz="825" b="1" spc="-19" dirty="0">
                  <a:cs typeface="Trebuchet MS"/>
                </a:rPr>
                <a:t> </a:t>
              </a:r>
              <a:r>
                <a:rPr lang="en-US" sz="825" b="1" spc="-19" dirty="0" err="1">
                  <a:cs typeface="Trebuchet MS"/>
                </a:rPr>
                <a:t>infectioase</a:t>
              </a:r>
              <a:r>
                <a:rPr lang="ro-RO" sz="825" b="1" spc="-15" dirty="0">
                  <a:cs typeface="Trebuchet MS"/>
                </a:rPr>
                <a:t> </a:t>
              </a:r>
              <a:r>
                <a:rPr lang="ro-RO" sz="825" b="1" spc="-8" dirty="0"/>
                <a:t>6.38%</a:t>
              </a:r>
              <a:endParaRPr lang="ro-RO" sz="825" b="1" dirty="0"/>
            </a:p>
          </p:txBody>
        </p:sp>
        <p:sp>
          <p:nvSpPr>
            <p:cNvPr id="14" name="object 28">
              <a:extLst>
                <a:ext uri="{FF2B5EF4-FFF2-40B4-BE49-F238E27FC236}">
                  <a16:creationId xmlns:a16="http://schemas.microsoft.com/office/drawing/2014/main" id="{390B288B-8386-4D18-E509-DCCE0C457673}"/>
                </a:ext>
              </a:extLst>
            </p:cNvPr>
            <p:cNvSpPr txBox="1"/>
            <p:nvPr/>
          </p:nvSpPr>
          <p:spPr>
            <a:xfrm>
              <a:off x="1072661" y="2206650"/>
              <a:ext cx="1241425" cy="13647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825" b="1" spc="-30" dirty="0" err="1">
                  <a:cs typeface="Trebuchet MS"/>
                </a:rPr>
                <a:t>Altele</a:t>
              </a:r>
              <a:r>
                <a:rPr sz="825" b="1" spc="-19" dirty="0">
                  <a:cs typeface="Trebuchet MS"/>
                </a:rPr>
                <a:t> </a:t>
              </a:r>
              <a:r>
                <a:rPr sz="825" b="1" spc="-8" dirty="0"/>
                <a:t>48.02%</a:t>
              </a:r>
              <a:endParaRPr sz="82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30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31" y="89210"/>
            <a:ext cx="7842573" cy="902192"/>
          </a:xfrm>
        </p:spPr>
        <p:txBody>
          <a:bodyPr>
            <a:normAutofit/>
          </a:bodyPr>
          <a:lstStyle/>
          <a:p>
            <a:pPr algn="r"/>
            <a:r>
              <a:rPr lang="ro-RO" spc="-64" dirty="0" err="1">
                <a:latin typeface="+mn-lt"/>
                <a:cs typeface="Lucida Sans Unicode"/>
              </a:rPr>
              <a:t>Folositi</a:t>
            </a:r>
            <a:r>
              <a:rPr lang="ro-RO" spc="-64" dirty="0">
                <a:latin typeface="+mn-lt"/>
                <a:cs typeface="Lucida Sans Unicode"/>
              </a:rPr>
              <a:t> un telefon SMART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7</a:t>
            </a:fld>
            <a:endParaRPr lang="it-IT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67E8C0-77B8-8C3B-987B-C79461C96854}"/>
              </a:ext>
            </a:extLst>
          </p:cNvPr>
          <p:cNvGrpSpPr/>
          <p:nvPr/>
        </p:nvGrpSpPr>
        <p:grpSpPr>
          <a:xfrm>
            <a:off x="1075058" y="645212"/>
            <a:ext cx="3496942" cy="3595474"/>
            <a:chOff x="2549280" y="1394167"/>
            <a:chExt cx="2718875" cy="2893331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9C729ACE-80C8-56C8-5B8A-C4CC45C206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9280" y="1551159"/>
              <a:ext cx="2206868" cy="2655670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7B5F781-C0D0-8668-B42F-C41E7A5D9BFC}"/>
                </a:ext>
              </a:extLst>
            </p:cNvPr>
            <p:cNvSpPr txBox="1"/>
            <p:nvPr/>
          </p:nvSpPr>
          <p:spPr>
            <a:xfrm>
              <a:off x="4097215" y="4140959"/>
              <a:ext cx="1170940" cy="1465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100" b="1" spc="-50" dirty="0"/>
                <a:t>DA</a:t>
              </a:r>
              <a:r>
                <a:rPr lang="en-US" sz="1100" b="1" spc="-50" dirty="0">
                  <a:cs typeface="Arial"/>
                </a:rPr>
                <a:t> </a:t>
              </a:r>
              <a:r>
                <a:rPr sz="1100" b="1" spc="-10" dirty="0">
                  <a:cs typeface="Arial"/>
                </a:rPr>
                <a:t>92.33%</a:t>
              </a:r>
              <a:endParaRPr sz="1100" b="1" dirty="0">
                <a:cs typeface="Arial"/>
              </a:endParaRPr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55A28AF7-382F-3352-6C25-7E20B1B26BD3}"/>
                </a:ext>
              </a:extLst>
            </p:cNvPr>
            <p:cNvSpPr txBox="1"/>
            <p:nvPr/>
          </p:nvSpPr>
          <p:spPr>
            <a:xfrm>
              <a:off x="2628907" y="1394167"/>
              <a:ext cx="1074420" cy="1465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100" b="1" spc="-35" dirty="0"/>
                <a:t>NU</a:t>
              </a:r>
              <a:r>
                <a:rPr sz="1100" b="1" spc="-10" dirty="0">
                  <a:cs typeface="Arial"/>
                </a:rPr>
                <a:t>7.67%</a:t>
              </a:r>
              <a:endParaRPr sz="1100" b="1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08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89210"/>
            <a:ext cx="7762372" cy="902192"/>
          </a:xfrm>
        </p:spPr>
        <p:txBody>
          <a:bodyPr>
            <a:normAutofit/>
          </a:bodyPr>
          <a:lstStyle/>
          <a:p>
            <a:pPr algn="r"/>
            <a:r>
              <a:rPr lang="ro-RO" spc="-64" dirty="0" err="1">
                <a:latin typeface="+mn-lt"/>
                <a:cs typeface="Lucida Sans Unicode"/>
              </a:rPr>
              <a:t>Vreti</a:t>
            </a:r>
            <a:r>
              <a:rPr lang="ro-RO" spc="-64" dirty="0">
                <a:latin typeface="+mn-lt"/>
                <a:cs typeface="Lucida Sans Unicode"/>
              </a:rPr>
              <a:t> sa </a:t>
            </a:r>
            <a:r>
              <a:rPr lang="ro-RO" spc="-64" dirty="0" err="1">
                <a:latin typeface="+mn-lt"/>
                <a:cs typeface="Lucida Sans Unicode"/>
              </a:rPr>
              <a:t>folositi</a:t>
            </a:r>
            <a:r>
              <a:rPr lang="ro-RO" spc="-64" dirty="0">
                <a:latin typeface="+mn-lt"/>
                <a:cs typeface="Lucida Sans Unicode"/>
              </a:rPr>
              <a:t> o </a:t>
            </a:r>
            <a:r>
              <a:rPr lang="ro-RO" spc="-64" dirty="0" err="1">
                <a:latin typeface="+mn-lt"/>
                <a:cs typeface="Lucida Sans Unicode"/>
              </a:rPr>
              <a:t>aplicatie</a:t>
            </a:r>
            <a:r>
              <a:rPr lang="ro-RO" spc="-64" dirty="0">
                <a:latin typeface="+mn-lt"/>
                <a:cs typeface="Lucida Sans Unicode"/>
              </a:rPr>
              <a:t> pentru un mai bun management al </a:t>
            </a:r>
            <a:r>
              <a:rPr lang="ro-RO" spc="-64" dirty="0" err="1">
                <a:latin typeface="+mn-lt"/>
                <a:cs typeface="Lucida Sans Unicode"/>
              </a:rPr>
              <a:t>afectiunii</a:t>
            </a:r>
            <a:r>
              <a:rPr lang="ro-RO" spc="-64" dirty="0">
                <a:latin typeface="+mn-lt"/>
                <a:cs typeface="Lucida Sans Unicode"/>
              </a:rPr>
              <a:t>?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8</a:t>
            </a:fld>
            <a:endParaRPr lang="it-IT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EB0EA3-C42F-9713-0697-94BA1025C209}"/>
              </a:ext>
            </a:extLst>
          </p:cNvPr>
          <p:cNvGrpSpPr/>
          <p:nvPr/>
        </p:nvGrpSpPr>
        <p:grpSpPr>
          <a:xfrm>
            <a:off x="962225" y="843247"/>
            <a:ext cx="6781383" cy="3691460"/>
            <a:chOff x="1403035" y="1809527"/>
            <a:chExt cx="4427827" cy="2410297"/>
          </a:xfrm>
        </p:grpSpPr>
        <p:pic>
          <p:nvPicPr>
            <p:cNvPr id="20" name="object 3">
              <a:extLst>
                <a:ext uri="{FF2B5EF4-FFF2-40B4-BE49-F238E27FC236}">
                  <a16:creationId xmlns:a16="http://schemas.microsoft.com/office/drawing/2014/main" id="{8081E82F-72F7-65A1-96BA-1F005A1C39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599" y="2012958"/>
              <a:ext cx="2479549" cy="2206866"/>
            </a:xfrm>
            <a:prstGeom prst="rect">
              <a:avLst/>
            </a:prstGeom>
          </p:spPr>
        </p:pic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81BA6A8D-3EDD-C821-86F2-EC89E63D71F0}"/>
                </a:ext>
              </a:extLst>
            </p:cNvPr>
            <p:cNvSpPr txBox="1"/>
            <p:nvPr/>
          </p:nvSpPr>
          <p:spPr>
            <a:xfrm>
              <a:off x="4659922" y="4088212"/>
              <a:ext cx="1170940" cy="118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100" b="1" spc="-50" dirty="0">
                  <a:cs typeface="Trebuchet MS"/>
                </a:rPr>
                <a:t>Da </a:t>
              </a:r>
              <a:r>
                <a:rPr sz="1100" b="1" spc="-10" dirty="0">
                  <a:cs typeface="Arial"/>
                </a:rPr>
                <a:t>77.49%</a:t>
              </a:r>
              <a:endParaRPr sz="1100" b="1" dirty="0">
                <a:cs typeface="Arial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22643AE9-E976-7847-E63C-C29D539197BA}"/>
                </a:ext>
              </a:extLst>
            </p:cNvPr>
            <p:cNvSpPr txBox="1"/>
            <p:nvPr/>
          </p:nvSpPr>
          <p:spPr>
            <a:xfrm>
              <a:off x="1403035" y="2725236"/>
              <a:ext cx="1021080" cy="118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35" dirty="0">
                  <a:cs typeface="Trebuchet MS"/>
                </a:rPr>
                <a:t>N</a:t>
              </a:r>
              <a:r>
                <a:rPr lang="en-US" sz="1100" b="1" spc="-35" dirty="0">
                  <a:cs typeface="Trebuchet MS"/>
                </a:rPr>
                <a:t>u </a:t>
              </a:r>
              <a:r>
                <a:rPr sz="1100" b="1" spc="-10" dirty="0">
                  <a:cs typeface="Arial"/>
                </a:rPr>
                <a:t>2.25%</a:t>
              </a:r>
              <a:endParaRPr sz="1100" b="1" dirty="0">
                <a:cs typeface="Arial"/>
              </a:endParaRPr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8AE07A3A-B35F-0101-06CD-5103AF9B60B2}"/>
                </a:ext>
              </a:extLst>
            </p:cNvPr>
            <p:cNvSpPr txBox="1"/>
            <p:nvPr/>
          </p:nvSpPr>
          <p:spPr>
            <a:xfrm>
              <a:off x="1848761" y="1809527"/>
              <a:ext cx="1276350" cy="118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100" b="1" spc="-35" dirty="0" err="1">
                  <a:cs typeface="Trebuchet MS"/>
                </a:rPr>
                <a:t>Poate</a:t>
              </a:r>
              <a:r>
                <a:rPr lang="en-US" sz="1100" b="1" spc="-35" dirty="0">
                  <a:cs typeface="Trebuchet MS"/>
                </a:rPr>
                <a:t> </a:t>
              </a:r>
              <a:r>
                <a:rPr sz="1100" b="1" spc="-10" dirty="0">
                  <a:cs typeface="Arial"/>
                </a:rPr>
                <a:t>20.26%</a:t>
              </a:r>
              <a:endParaRPr sz="1100" b="1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84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F666-929E-AC53-9871-D6B6516E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29" y="89210"/>
            <a:ext cx="7762372" cy="654790"/>
          </a:xfrm>
        </p:spPr>
        <p:txBody>
          <a:bodyPr>
            <a:normAutofit/>
          </a:bodyPr>
          <a:lstStyle/>
          <a:p>
            <a:pPr algn="r"/>
            <a:r>
              <a:rPr lang="ro-RO" spc="-64" dirty="0">
                <a:latin typeface="+mn-lt"/>
                <a:cs typeface="Lucida Sans Unicode"/>
              </a:rPr>
              <a:t>Teme de interes</a:t>
            </a:r>
            <a:endParaRPr lang="en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95368-8D72-7509-216A-EDCE34B16F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BA200-3B49-054C-884C-C48C04188F70}" type="slidenum">
              <a:rPr lang="it-IT" smtClean="0"/>
              <a:pPr/>
              <a:t>9</a:t>
            </a:fld>
            <a:endParaRPr lang="it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4B4BD1-7DEE-0A55-DA29-4D52445F958A}"/>
              </a:ext>
            </a:extLst>
          </p:cNvPr>
          <p:cNvGrpSpPr/>
          <p:nvPr/>
        </p:nvGrpSpPr>
        <p:grpSpPr>
          <a:xfrm>
            <a:off x="581622" y="897606"/>
            <a:ext cx="8152938" cy="3730640"/>
            <a:chOff x="474784" y="1675008"/>
            <a:chExt cx="6214594" cy="2843688"/>
          </a:xfrm>
        </p:grpSpPr>
        <p:grpSp>
          <p:nvGrpSpPr>
            <p:cNvPr id="4" name="object 5">
              <a:extLst>
                <a:ext uri="{FF2B5EF4-FFF2-40B4-BE49-F238E27FC236}">
                  <a16:creationId xmlns:a16="http://schemas.microsoft.com/office/drawing/2014/main" id="{6FAC3D2F-0B03-634A-BB60-D214B0F1FCDB}"/>
                </a:ext>
              </a:extLst>
            </p:cNvPr>
            <p:cNvGrpSpPr/>
            <p:nvPr/>
          </p:nvGrpSpPr>
          <p:grpSpPr>
            <a:xfrm>
              <a:off x="2516626" y="1752145"/>
              <a:ext cx="2543810" cy="2569210"/>
              <a:chOff x="2516626" y="1752145"/>
              <a:chExt cx="2543810" cy="2569210"/>
            </a:xfrm>
          </p:grpSpPr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C156CD4C-AB01-CDE8-D8E0-C8E340C53C37}"/>
                  </a:ext>
                </a:extLst>
              </p:cNvPr>
              <p:cNvSpPr/>
              <p:nvPr/>
            </p:nvSpPr>
            <p:spPr>
              <a:xfrm>
                <a:off x="3652491" y="2017342"/>
                <a:ext cx="9353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935354" h="1099185">
                    <a:moveTo>
                      <a:pt x="223" y="1099038"/>
                    </a:moveTo>
                    <a:lnTo>
                      <a:pt x="0" y="0"/>
                    </a:lnTo>
                    <a:lnTo>
                      <a:pt x="34940" y="547"/>
                    </a:lnTo>
                    <a:lnTo>
                      <a:pt x="69811" y="2202"/>
                    </a:lnTo>
                    <a:lnTo>
                      <a:pt x="139340" y="8840"/>
                    </a:lnTo>
                    <a:lnTo>
                      <a:pt x="208309" y="19876"/>
                    </a:lnTo>
                    <a:lnTo>
                      <a:pt x="276436" y="35275"/>
                    </a:lnTo>
                    <a:lnTo>
                      <a:pt x="343449" y="54966"/>
                    </a:lnTo>
                    <a:lnTo>
                      <a:pt x="409074" y="78878"/>
                    </a:lnTo>
                    <a:lnTo>
                      <a:pt x="473050" y="106906"/>
                    </a:lnTo>
                    <a:lnTo>
                      <a:pt x="535114" y="138946"/>
                    </a:lnTo>
                    <a:lnTo>
                      <a:pt x="595020" y="174859"/>
                    </a:lnTo>
                    <a:lnTo>
                      <a:pt x="652521" y="214508"/>
                    </a:lnTo>
                    <a:lnTo>
                      <a:pt x="707390" y="257726"/>
                    </a:lnTo>
                    <a:lnTo>
                      <a:pt x="759400" y="304346"/>
                    </a:lnTo>
                    <a:lnTo>
                      <a:pt x="808347" y="354172"/>
                    </a:lnTo>
                    <a:lnTo>
                      <a:pt x="854027" y="407009"/>
                    </a:lnTo>
                    <a:lnTo>
                      <a:pt x="896262" y="462639"/>
                    </a:lnTo>
                    <a:lnTo>
                      <a:pt x="934875" y="520841"/>
                    </a:lnTo>
                    <a:lnTo>
                      <a:pt x="223" y="1099038"/>
                    </a:lnTo>
                    <a:close/>
                  </a:path>
                </a:pathLst>
              </a:custGeom>
              <a:solidFill>
                <a:srgbClr val="048CC7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7E07E77D-3583-1130-B951-89EB38E1849F}"/>
                  </a:ext>
                </a:extLst>
              </p:cNvPr>
              <p:cNvSpPr/>
              <p:nvPr/>
            </p:nvSpPr>
            <p:spPr>
              <a:xfrm>
                <a:off x="3652491" y="2017342"/>
                <a:ext cx="93535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935354" h="1099185">
                    <a:moveTo>
                      <a:pt x="0" y="0"/>
                    </a:moveTo>
                    <a:lnTo>
                      <a:pt x="69811" y="2202"/>
                    </a:lnTo>
                    <a:lnTo>
                      <a:pt x="139340" y="8840"/>
                    </a:lnTo>
                    <a:lnTo>
                      <a:pt x="208309" y="19876"/>
                    </a:lnTo>
                    <a:lnTo>
                      <a:pt x="276436" y="35275"/>
                    </a:lnTo>
                    <a:lnTo>
                      <a:pt x="343449" y="54966"/>
                    </a:lnTo>
                    <a:lnTo>
                      <a:pt x="409074" y="78878"/>
                    </a:lnTo>
                    <a:lnTo>
                      <a:pt x="473050" y="106906"/>
                    </a:lnTo>
                    <a:lnTo>
                      <a:pt x="535114" y="138946"/>
                    </a:lnTo>
                    <a:lnTo>
                      <a:pt x="595020" y="174859"/>
                    </a:lnTo>
                    <a:lnTo>
                      <a:pt x="652521" y="214508"/>
                    </a:lnTo>
                    <a:lnTo>
                      <a:pt x="707390" y="257726"/>
                    </a:lnTo>
                    <a:lnTo>
                      <a:pt x="759400" y="304346"/>
                    </a:lnTo>
                    <a:lnTo>
                      <a:pt x="808347" y="354172"/>
                    </a:lnTo>
                    <a:lnTo>
                      <a:pt x="854027" y="407009"/>
                    </a:lnTo>
                    <a:lnTo>
                      <a:pt x="896262" y="462639"/>
                    </a:lnTo>
                    <a:lnTo>
                      <a:pt x="934875" y="520841"/>
                    </a:lnTo>
                    <a:lnTo>
                      <a:pt x="223" y="1099038"/>
                    </a:lnTo>
                    <a:lnTo>
                      <a:pt x="0" y="0"/>
                    </a:lnTo>
                    <a:close/>
                  </a:path>
                </a:pathLst>
              </a:custGeom>
              <a:ln w="8792">
                <a:solidFill>
                  <a:srgbClr val="048CC7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03D62CC3-139A-433A-CF19-0C66BBB3F13A}"/>
                  </a:ext>
                </a:extLst>
              </p:cNvPr>
              <p:cNvSpPr/>
              <p:nvPr/>
            </p:nvSpPr>
            <p:spPr>
              <a:xfrm>
                <a:off x="3652715" y="2539119"/>
                <a:ext cx="1099185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282064">
                    <a:moveTo>
                      <a:pt x="843416" y="1281913"/>
                    </a:moveTo>
                    <a:lnTo>
                      <a:pt x="0" y="577261"/>
                    </a:lnTo>
                    <a:lnTo>
                      <a:pt x="935229" y="0"/>
                    </a:lnTo>
                    <a:lnTo>
                      <a:pt x="946318" y="18363"/>
                    </a:lnTo>
                    <a:lnTo>
                      <a:pt x="967402" y="55708"/>
                    </a:lnTo>
                    <a:lnTo>
                      <a:pt x="987020" y="93862"/>
                    </a:lnTo>
                    <a:lnTo>
                      <a:pt x="1005128" y="132738"/>
                    </a:lnTo>
                    <a:lnTo>
                      <a:pt x="1021712" y="172305"/>
                    </a:lnTo>
                    <a:lnTo>
                      <a:pt x="1036733" y="212475"/>
                    </a:lnTo>
                    <a:lnTo>
                      <a:pt x="1050180" y="253215"/>
                    </a:lnTo>
                    <a:lnTo>
                      <a:pt x="1062023" y="294433"/>
                    </a:lnTo>
                    <a:lnTo>
                      <a:pt x="1072252" y="336098"/>
                    </a:lnTo>
                    <a:lnTo>
                      <a:pt x="1080844" y="378115"/>
                    </a:lnTo>
                    <a:lnTo>
                      <a:pt x="1087793" y="420450"/>
                    </a:lnTo>
                    <a:lnTo>
                      <a:pt x="1093083" y="463009"/>
                    </a:lnTo>
                    <a:lnTo>
                      <a:pt x="1096709" y="505758"/>
                    </a:lnTo>
                    <a:lnTo>
                      <a:pt x="1098664" y="548599"/>
                    </a:lnTo>
                    <a:lnTo>
                      <a:pt x="1099014" y="570048"/>
                    </a:lnTo>
                    <a:lnTo>
                      <a:pt x="1098945" y="591500"/>
                    </a:lnTo>
                    <a:lnTo>
                      <a:pt x="1097553" y="634364"/>
                    </a:lnTo>
                    <a:lnTo>
                      <a:pt x="1094488" y="677157"/>
                    </a:lnTo>
                    <a:lnTo>
                      <a:pt x="1089757" y="719781"/>
                    </a:lnTo>
                    <a:lnTo>
                      <a:pt x="1083365" y="762204"/>
                    </a:lnTo>
                    <a:lnTo>
                      <a:pt x="1075325" y="804329"/>
                    </a:lnTo>
                    <a:lnTo>
                      <a:pt x="1065643" y="846125"/>
                    </a:lnTo>
                    <a:lnTo>
                      <a:pt x="1054342" y="887495"/>
                    </a:lnTo>
                    <a:lnTo>
                      <a:pt x="1041431" y="928409"/>
                    </a:lnTo>
                    <a:lnTo>
                      <a:pt x="1026939" y="968772"/>
                    </a:lnTo>
                    <a:lnTo>
                      <a:pt x="1010876" y="1008554"/>
                    </a:lnTo>
                    <a:lnTo>
                      <a:pt x="993280" y="1047663"/>
                    </a:lnTo>
                    <a:lnTo>
                      <a:pt x="974164" y="1086071"/>
                    </a:lnTo>
                    <a:lnTo>
                      <a:pt x="953572" y="1123690"/>
                    </a:lnTo>
                    <a:lnTo>
                      <a:pt x="931519" y="1160490"/>
                    </a:lnTo>
                    <a:lnTo>
                      <a:pt x="908055" y="1196389"/>
                    </a:lnTo>
                    <a:lnTo>
                      <a:pt x="883200" y="1231357"/>
                    </a:lnTo>
                    <a:lnTo>
                      <a:pt x="857008" y="1265316"/>
                    </a:lnTo>
                    <a:lnTo>
                      <a:pt x="843416" y="1281913"/>
                    </a:lnTo>
                    <a:close/>
                  </a:path>
                </a:pathLst>
              </a:custGeom>
              <a:solidFill>
                <a:srgbClr val="4FB432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21F181D8-FD06-DD60-17F4-BA51B622D936}"/>
                  </a:ext>
                </a:extLst>
              </p:cNvPr>
              <p:cNvSpPr/>
              <p:nvPr/>
            </p:nvSpPr>
            <p:spPr>
              <a:xfrm>
                <a:off x="3652715" y="2539119"/>
                <a:ext cx="1099185" cy="128206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282064">
                    <a:moveTo>
                      <a:pt x="935229" y="0"/>
                    </a:moveTo>
                    <a:lnTo>
                      <a:pt x="957042" y="36933"/>
                    </a:lnTo>
                    <a:lnTo>
                      <a:pt x="977397" y="74690"/>
                    </a:lnTo>
                    <a:lnTo>
                      <a:pt x="996264" y="113212"/>
                    </a:lnTo>
                    <a:lnTo>
                      <a:pt x="1013613" y="152441"/>
                    </a:lnTo>
                    <a:lnTo>
                      <a:pt x="1029418" y="192317"/>
                    </a:lnTo>
                    <a:lnTo>
                      <a:pt x="1043655" y="232779"/>
                    </a:lnTo>
                    <a:lnTo>
                      <a:pt x="1056303" y="273766"/>
                    </a:lnTo>
                    <a:lnTo>
                      <a:pt x="1067341" y="315216"/>
                    </a:lnTo>
                    <a:lnTo>
                      <a:pt x="1076753" y="357065"/>
                    </a:lnTo>
                    <a:lnTo>
                      <a:pt x="1084525" y="399249"/>
                    </a:lnTo>
                    <a:lnTo>
                      <a:pt x="1090646" y="441704"/>
                    </a:lnTo>
                    <a:lnTo>
                      <a:pt x="1095104" y="484366"/>
                    </a:lnTo>
                    <a:lnTo>
                      <a:pt x="1097895" y="527169"/>
                    </a:lnTo>
                    <a:lnTo>
                      <a:pt x="1099014" y="570048"/>
                    </a:lnTo>
                    <a:lnTo>
                      <a:pt x="1098945" y="591500"/>
                    </a:lnTo>
                    <a:lnTo>
                      <a:pt x="1097553" y="634364"/>
                    </a:lnTo>
                    <a:lnTo>
                      <a:pt x="1094488" y="677157"/>
                    </a:lnTo>
                    <a:lnTo>
                      <a:pt x="1089757" y="719781"/>
                    </a:lnTo>
                    <a:lnTo>
                      <a:pt x="1083365" y="762204"/>
                    </a:lnTo>
                    <a:lnTo>
                      <a:pt x="1075325" y="804329"/>
                    </a:lnTo>
                    <a:lnTo>
                      <a:pt x="1065643" y="846125"/>
                    </a:lnTo>
                    <a:lnTo>
                      <a:pt x="1054342" y="887495"/>
                    </a:lnTo>
                    <a:lnTo>
                      <a:pt x="1041431" y="928409"/>
                    </a:lnTo>
                    <a:lnTo>
                      <a:pt x="1026939" y="968772"/>
                    </a:lnTo>
                    <a:lnTo>
                      <a:pt x="1010876" y="1008554"/>
                    </a:lnTo>
                    <a:lnTo>
                      <a:pt x="993280" y="1047663"/>
                    </a:lnTo>
                    <a:lnTo>
                      <a:pt x="974164" y="1086071"/>
                    </a:lnTo>
                    <a:lnTo>
                      <a:pt x="953572" y="1123690"/>
                    </a:lnTo>
                    <a:lnTo>
                      <a:pt x="931519" y="1160490"/>
                    </a:lnTo>
                    <a:lnTo>
                      <a:pt x="908055" y="1196389"/>
                    </a:lnTo>
                    <a:lnTo>
                      <a:pt x="883200" y="1231357"/>
                    </a:lnTo>
                    <a:lnTo>
                      <a:pt x="857008" y="1265316"/>
                    </a:lnTo>
                    <a:lnTo>
                      <a:pt x="843416" y="1281913"/>
                    </a:lnTo>
                    <a:lnTo>
                      <a:pt x="0" y="577261"/>
                    </a:lnTo>
                    <a:lnTo>
                      <a:pt x="935229" y="0"/>
                    </a:lnTo>
                    <a:close/>
                  </a:path>
                </a:pathLst>
              </a:custGeom>
              <a:ln w="8792">
                <a:solidFill>
                  <a:srgbClr val="4FB432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0A02A452-3300-9307-7DF4-8296E07CAEA7}"/>
                  </a:ext>
                </a:extLst>
              </p:cNvPr>
              <p:cNvSpPr/>
              <p:nvPr/>
            </p:nvSpPr>
            <p:spPr>
              <a:xfrm>
                <a:off x="3652715" y="3116381"/>
                <a:ext cx="84328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843279" h="1092200">
                    <a:moveTo>
                      <a:pt x="124796" y="1091930"/>
                    </a:moveTo>
                    <a:lnTo>
                      <a:pt x="0" y="0"/>
                    </a:lnTo>
                    <a:lnTo>
                      <a:pt x="842711" y="705494"/>
                    </a:lnTo>
                    <a:lnTo>
                      <a:pt x="808227" y="744760"/>
                    </a:lnTo>
                    <a:lnTo>
                      <a:pt x="771998" y="782259"/>
                    </a:lnTo>
                    <a:lnTo>
                      <a:pt x="734025" y="817989"/>
                    </a:lnTo>
                    <a:lnTo>
                      <a:pt x="694307" y="851952"/>
                    </a:lnTo>
                    <a:lnTo>
                      <a:pt x="653027" y="883999"/>
                    </a:lnTo>
                    <a:lnTo>
                      <a:pt x="610369" y="913980"/>
                    </a:lnTo>
                    <a:lnTo>
                      <a:pt x="566331" y="941896"/>
                    </a:lnTo>
                    <a:lnTo>
                      <a:pt x="520914" y="967747"/>
                    </a:lnTo>
                    <a:lnTo>
                      <a:pt x="474325" y="991421"/>
                    </a:lnTo>
                    <a:lnTo>
                      <a:pt x="426771" y="1012806"/>
                    </a:lnTo>
                    <a:lnTo>
                      <a:pt x="378253" y="1031902"/>
                    </a:lnTo>
                    <a:lnTo>
                      <a:pt x="328771" y="1048710"/>
                    </a:lnTo>
                    <a:lnTo>
                      <a:pt x="278550" y="1063160"/>
                    </a:lnTo>
                    <a:lnTo>
                      <a:pt x="227813" y="1075179"/>
                    </a:lnTo>
                    <a:lnTo>
                      <a:pt x="176562" y="1084769"/>
                    </a:lnTo>
                    <a:lnTo>
                      <a:pt x="124796" y="1091930"/>
                    </a:lnTo>
                    <a:close/>
                  </a:path>
                </a:pathLst>
              </a:custGeom>
              <a:solidFill>
                <a:srgbClr val="EC561B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id="{009FE228-82BA-4BF5-F715-D5CC7C10F209}"/>
                  </a:ext>
                </a:extLst>
              </p:cNvPr>
              <p:cNvSpPr/>
              <p:nvPr/>
            </p:nvSpPr>
            <p:spPr>
              <a:xfrm>
                <a:off x="3652715" y="3116381"/>
                <a:ext cx="84328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843279" h="1092200">
                    <a:moveTo>
                      <a:pt x="842711" y="705494"/>
                    </a:moveTo>
                    <a:lnTo>
                      <a:pt x="808227" y="744760"/>
                    </a:lnTo>
                    <a:lnTo>
                      <a:pt x="771998" y="782259"/>
                    </a:lnTo>
                    <a:lnTo>
                      <a:pt x="734025" y="817989"/>
                    </a:lnTo>
                    <a:lnTo>
                      <a:pt x="694307" y="851952"/>
                    </a:lnTo>
                    <a:lnTo>
                      <a:pt x="653027" y="883999"/>
                    </a:lnTo>
                    <a:lnTo>
                      <a:pt x="610369" y="913980"/>
                    </a:lnTo>
                    <a:lnTo>
                      <a:pt x="566331" y="941896"/>
                    </a:lnTo>
                    <a:lnTo>
                      <a:pt x="520914" y="967747"/>
                    </a:lnTo>
                    <a:lnTo>
                      <a:pt x="474325" y="991421"/>
                    </a:lnTo>
                    <a:lnTo>
                      <a:pt x="426771" y="1012806"/>
                    </a:lnTo>
                    <a:lnTo>
                      <a:pt x="378253" y="1031902"/>
                    </a:lnTo>
                    <a:lnTo>
                      <a:pt x="328771" y="1048710"/>
                    </a:lnTo>
                    <a:lnTo>
                      <a:pt x="278550" y="1063160"/>
                    </a:lnTo>
                    <a:lnTo>
                      <a:pt x="227813" y="1075179"/>
                    </a:lnTo>
                    <a:lnTo>
                      <a:pt x="176562" y="1084769"/>
                    </a:lnTo>
                    <a:lnTo>
                      <a:pt x="124796" y="1091930"/>
                    </a:lnTo>
                    <a:lnTo>
                      <a:pt x="0" y="0"/>
                    </a:lnTo>
                    <a:lnTo>
                      <a:pt x="842711" y="705494"/>
                    </a:lnTo>
                    <a:close/>
                  </a:path>
                </a:pathLst>
              </a:custGeom>
              <a:ln w="8792">
                <a:solidFill>
                  <a:srgbClr val="EC561B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3A77807F-17AD-1DA6-9B4A-8530B5CCFD1A}"/>
                  </a:ext>
                </a:extLst>
              </p:cNvPr>
              <p:cNvSpPr/>
              <p:nvPr/>
            </p:nvSpPr>
            <p:spPr>
              <a:xfrm>
                <a:off x="2565464" y="3116381"/>
                <a:ext cx="1211580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211579" h="1099185">
                    <a:moveTo>
                      <a:pt x="1079247" y="1099009"/>
                    </a:moveTo>
                    <a:lnTo>
                      <a:pt x="1026490" y="1097357"/>
                    </a:lnTo>
                    <a:lnTo>
                      <a:pt x="973873" y="1093174"/>
                    </a:lnTo>
                    <a:lnTo>
                      <a:pt x="921517" y="1086470"/>
                    </a:lnTo>
                    <a:lnTo>
                      <a:pt x="869544" y="1077260"/>
                    </a:lnTo>
                    <a:lnTo>
                      <a:pt x="818073" y="1065565"/>
                    </a:lnTo>
                    <a:lnTo>
                      <a:pt x="767223" y="1051412"/>
                    </a:lnTo>
                    <a:lnTo>
                      <a:pt x="717110" y="1034834"/>
                    </a:lnTo>
                    <a:lnTo>
                      <a:pt x="667852" y="1015869"/>
                    </a:lnTo>
                    <a:lnTo>
                      <a:pt x="619561" y="994561"/>
                    </a:lnTo>
                    <a:lnTo>
                      <a:pt x="572349" y="970959"/>
                    </a:lnTo>
                    <a:lnTo>
                      <a:pt x="526324" y="945117"/>
                    </a:lnTo>
                    <a:lnTo>
                      <a:pt x="481593" y="917096"/>
                    </a:lnTo>
                    <a:lnTo>
                      <a:pt x="438259" y="886959"/>
                    </a:lnTo>
                    <a:lnTo>
                      <a:pt x="396422" y="854776"/>
                    </a:lnTo>
                    <a:lnTo>
                      <a:pt x="356179" y="820622"/>
                    </a:lnTo>
                    <a:lnTo>
                      <a:pt x="317622" y="784575"/>
                    </a:lnTo>
                    <a:lnTo>
                      <a:pt x="280839" y="746718"/>
                    </a:lnTo>
                    <a:lnTo>
                      <a:pt x="245918" y="707139"/>
                    </a:lnTo>
                    <a:lnTo>
                      <a:pt x="212936" y="665928"/>
                    </a:lnTo>
                    <a:lnTo>
                      <a:pt x="181972" y="623182"/>
                    </a:lnTo>
                    <a:lnTo>
                      <a:pt x="153095" y="578998"/>
                    </a:lnTo>
                    <a:lnTo>
                      <a:pt x="126373" y="533479"/>
                    </a:lnTo>
                    <a:lnTo>
                      <a:pt x="101867" y="486730"/>
                    </a:lnTo>
                    <a:lnTo>
                      <a:pt x="79634" y="438857"/>
                    </a:lnTo>
                    <a:lnTo>
                      <a:pt x="59726" y="389973"/>
                    </a:lnTo>
                    <a:lnTo>
                      <a:pt x="42187" y="340189"/>
                    </a:lnTo>
                    <a:lnTo>
                      <a:pt x="27059" y="289620"/>
                    </a:lnTo>
                    <a:lnTo>
                      <a:pt x="14376" y="238383"/>
                    </a:lnTo>
                    <a:lnTo>
                      <a:pt x="4168" y="186596"/>
                    </a:lnTo>
                    <a:lnTo>
                      <a:pt x="0" y="160534"/>
                    </a:lnTo>
                    <a:lnTo>
                      <a:pt x="1087250" y="0"/>
                    </a:lnTo>
                    <a:lnTo>
                      <a:pt x="1210955" y="1092054"/>
                    </a:lnTo>
                    <a:lnTo>
                      <a:pt x="1184695" y="1094710"/>
                    </a:lnTo>
                    <a:lnTo>
                      <a:pt x="1158380" y="1096734"/>
                    </a:lnTo>
                    <a:lnTo>
                      <a:pt x="1132023" y="1098126"/>
                    </a:lnTo>
                    <a:lnTo>
                      <a:pt x="1105640" y="1098884"/>
                    </a:lnTo>
                    <a:lnTo>
                      <a:pt x="1079247" y="1099009"/>
                    </a:lnTo>
                    <a:close/>
                  </a:path>
                </a:pathLst>
              </a:custGeom>
              <a:solidFill>
                <a:srgbClr val="24CBE4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4" name="object 13">
                <a:extLst>
                  <a:ext uri="{FF2B5EF4-FFF2-40B4-BE49-F238E27FC236}">
                    <a16:creationId xmlns:a16="http://schemas.microsoft.com/office/drawing/2014/main" id="{2E56867F-EAAC-56C3-7F4E-4C6312CC8E95}"/>
                  </a:ext>
                </a:extLst>
              </p:cNvPr>
              <p:cNvSpPr/>
              <p:nvPr/>
            </p:nvSpPr>
            <p:spPr>
              <a:xfrm>
                <a:off x="2565464" y="3116381"/>
                <a:ext cx="1211580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211579" h="1099185">
                    <a:moveTo>
                      <a:pt x="1210955" y="1092054"/>
                    </a:moveTo>
                    <a:lnTo>
                      <a:pt x="1171544" y="1095801"/>
                    </a:lnTo>
                    <a:lnTo>
                      <a:pt x="1132023" y="1098126"/>
                    </a:lnTo>
                    <a:lnTo>
                      <a:pt x="1092443" y="1099026"/>
                    </a:lnTo>
                    <a:lnTo>
                      <a:pt x="1079247" y="1099009"/>
                    </a:lnTo>
                    <a:lnTo>
                      <a:pt x="1039670" y="1098008"/>
                    </a:lnTo>
                    <a:lnTo>
                      <a:pt x="1000156" y="1095582"/>
                    </a:lnTo>
                    <a:lnTo>
                      <a:pt x="960756" y="1091734"/>
                    </a:lnTo>
                    <a:lnTo>
                      <a:pt x="921517" y="1086470"/>
                    </a:lnTo>
                    <a:lnTo>
                      <a:pt x="882494" y="1079796"/>
                    </a:lnTo>
                    <a:lnTo>
                      <a:pt x="843738" y="1071721"/>
                    </a:lnTo>
                    <a:lnTo>
                      <a:pt x="805298" y="1062256"/>
                    </a:lnTo>
                    <a:lnTo>
                      <a:pt x="767223" y="1051412"/>
                    </a:lnTo>
                    <a:lnTo>
                      <a:pt x="729562" y="1039204"/>
                    </a:lnTo>
                    <a:lnTo>
                      <a:pt x="692367" y="1025647"/>
                    </a:lnTo>
                    <a:lnTo>
                      <a:pt x="655685" y="1010760"/>
                    </a:lnTo>
                    <a:lnTo>
                      <a:pt x="619561" y="994561"/>
                    </a:lnTo>
                    <a:lnTo>
                      <a:pt x="584044" y="977071"/>
                    </a:lnTo>
                    <a:lnTo>
                      <a:pt x="549181" y="958315"/>
                    </a:lnTo>
                    <a:lnTo>
                      <a:pt x="515017" y="938314"/>
                    </a:lnTo>
                    <a:lnTo>
                      <a:pt x="481593" y="917096"/>
                    </a:lnTo>
                    <a:lnTo>
                      <a:pt x="448955" y="894687"/>
                    </a:lnTo>
                    <a:lnTo>
                      <a:pt x="417148" y="871119"/>
                    </a:lnTo>
                    <a:lnTo>
                      <a:pt x="386209" y="846420"/>
                    </a:lnTo>
                    <a:lnTo>
                      <a:pt x="356179" y="820622"/>
                    </a:lnTo>
                    <a:lnTo>
                      <a:pt x="327097" y="793759"/>
                    </a:lnTo>
                    <a:lnTo>
                      <a:pt x="299003" y="765867"/>
                    </a:lnTo>
                    <a:lnTo>
                      <a:pt x="271932" y="736982"/>
                    </a:lnTo>
                    <a:lnTo>
                      <a:pt x="245918" y="707139"/>
                    </a:lnTo>
                    <a:lnTo>
                      <a:pt x="220995" y="676378"/>
                    </a:lnTo>
                    <a:lnTo>
                      <a:pt x="197197" y="644741"/>
                    </a:lnTo>
                    <a:lnTo>
                      <a:pt x="174554" y="612268"/>
                    </a:lnTo>
                    <a:lnTo>
                      <a:pt x="153095" y="578998"/>
                    </a:lnTo>
                    <a:lnTo>
                      <a:pt x="132847" y="544978"/>
                    </a:lnTo>
                    <a:lnTo>
                      <a:pt x="113839" y="510252"/>
                    </a:lnTo>
                    <a:lnTo>
                      <a:pt x="96094" y="474863"/>
                    </a:lnTo>
                    <a:lnTo>
                      <a:pt x="79634" y="438857"/>
                    </a:lnTo>
                    <a:lnTo>
                      <a:pt x="64482" y="402282"/>
                    </a:lnTo>
                    <a:lnTo>
                      <a:pt x="50658" y="365186"/>
                    </a:lnTo>
                    <a:lnTo>
                      <a:pt x="38178" y="327616"/>
                    </a:lnTo>
                    <a:lnTo>
                      <a:pt x="27059" y="289620"/>
                    </a:lnTo>
                    <a:lnTo>
                      <a:pt x="17316" y="251248"/>
                    </a:lnTo>
                    <a:lnTo>
                      <a:pt x="8961" y="212551"/>
                    </a:lnTo>
                    <a:lnTo>
                      <a:pt x="2006" y="173579"/>
                    </a:lnTo>
                    <a:lnTo>
                      <a:pt x="0" y="160534"/>
                    </a:lnTo>
                    <a:lnTo>
                      <a:pt x="1087250" y="0"/>
                    </a:lnTo>
                    <a:lnTo>
                      <a:pt x="1210955" y="1092054"/>
                    </a:lnTo>
                    <a:close/>
                  </a:path>
                </a:pathLst>
              </a:custGeom>
              <a:ln w="8792">
                <a:solidFill>
                  <a:srgbClr val="24CBE4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04888601-87BD-24E5-0854-372B971DDEB3}"/>
                  </a:ext>
                </a:extLst>
              </p:cNvPr>
              <p:cNvSpPr/>
              <p:nvPr/>
            </p:nvSpPr>
            <p:spPr>
              <a:xfrm>
                <a:off x="2553681" y="2027105"/>
                <a:ext cx="1099185" cy="124904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249045">
                    <a:moveTo>
                      <a:pt x="11623" y="1248722"/>
                    </a:moveTo>
                    <a:lnTo>
                      <a:pt x="5069" y="1194756"/>
                    </a:lnTo>
                    <a:lnTo>
                      <a:pt x="1191" y="1140532"/>
                    </a:lnTo>
                    <a:lnTo>
                      <a:pt x="0" y="1086183"/>
                    </a:lnTo>
                    <a:lnTo>
                      <a:pt x="412" y="1059003"/>
                    </a:lnTo>
                    <a:lnTo>
                      <a:pt x="3253" y="1004714"/>
                    </a:lnTo>
                    <a:lnTo>
                      <a:pt x="8775" y="950633"/>
                    </a:lnTo>
                    <a:lnTo>
                      <a:pt x="16964" y="896891"/>
                    </a:lnTo>
                    <a:lnTo>
                      <a:pt x="27801" y="843619"/>
                    </a:lnTo>
                    <a:lnTo>
                      <a:pt x="41259" y="790949"/>
                    </a:lnTo>
                    <a:lnTo>
                      <a:pt x="57305" y="739009"/>
                    </a:lnTo>
                    <a:lnTo>
                      <a:pt x="75899" y="687925"/>
                    </a:lnTo>
                    <a:lnTo>
                      <a:pt x="96997" y="637823"/>
                    </a:lnTo>
                    <a:lnTo>
                      <a:pt x="120547" y="588826"/>
                    </a:lnTo>
                    <a:lnTo>
                      <a:pt x="146490" y="541054"/>
                    </a:lnTo>
                    <a:lnTo>
                      <a:pt x="174764" y="494623"/>
                    </a:lnTo>
                    <a:lnTo>
                      <a:pt x="205300" y="449646"/>
                    </a:lnTo>
                    <a:lnTo>
                      <a:pt x="238022" y="406235"/>
                    </a:lnTo>
                    <a:lnTo>
                      <a:pt x="272850" y="364495"/>
                    </a:lnTo>
                    <a:lnTo>
                      <a:pt x="309700" y="324528"/>
                    </a:lnTo>
                    <a:lnTo>
                      <a:pt x="348482" y="286432"/>
                    </a:lnTo>
                    <a:lnTo>
                      <a:pt x="389099" y="250300"/>
                    </a:lnTo>
                    <a:lnTo>
                      <a:pt x="431454" y="216221"/>
                    </a:lnTo>
                    <a:lnTo>
                      <a:pt x="475442" y="184279"/>
                    </a:lnTo>
                    <a:lnTo>
                      <a:pt x="520955" y="154550"/>
                    </a:lnTo>
                    <a:lnTo>
                      <a:pt x="567883" y="127108"/>
                    </a:lnTo>
                    <a:lnTo>
                      <a:pt x="616111" y="102021"/>
                    </a:lnTo>
                    <a:lnTo>
                      <a:pt x="665520" y="79349"/>
                    </a:lnTo>
                    <a:lnTo>
                      <a:pt x="715990" y="59147"/>
                    </a:lnTo>
                    <a:lnTo>
                      <a:pt x="767397" y="41467"/>
                    </a:lnTo>
                    <a:lnTo>
                      <a:pt x="819615" y="26349"/>
                    </a:lnTo>
                    <a:lnTo>
                      <a:pt x="872517" y="13833"/>
                    </a:lnTo>
                    <a:lnTo>
                      <a:pt x="925973" y="3948"/>
                    </a:lnTo>
                    <a:lnTo>
                      <a:pt x="952868" y="0"/>
                    </a:lnTo>
                    <a:lnTo>
                      <a:pt x="1099033" y="1089275"/>
                    </a:lnTo>
                    <a:lnTo>
                      <a:pt x="11623" y="1248722"/>
                    </a:lnTo>
                    <a:close/>
                  </a:path>
                </a:pathLst>
              </a:custGeom>
              <a:solidFill>
                <a:srgbClr val="64E472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E98A9CD3-A3D9-D319-BC9A-69BDC333CBE0}"/>
                  </a:ext>
                </a:extLst>
              </p:cNvPr>
              <p:cNvSpPr/>
              <p:nvPr/>
            </p:nvSpPr>
            <p:spPr>
              <a:xfrm>
                <a:off x="2553681" y="2027105"/>
                <a:ext cx="1099185" cy="1249045"/>
              </a:xfrm>
              <a:custGeom>
                <a:avLst/>
                <a:gdLst/>
                <a:ahLst/>
                <a:cxnLst/>
                <a:rect l="l" t="t" r="r" b="b"/>
                <a:pathLst>
                  <a:path w="1099185" h="1249045">
                    <a:moveTo>
                      <a:pt x="11623" y="1248722"/>
                    </a:moveTo>
                    <a:lnTo>
                      <a:pt x="6457" y="1208278"/>
                    </a:lnTo>
                    <a:lnTo>
                      <a:pt x="2795" y="1167668"/>
                    </a:lnTo>
                    <a:lnTo>
                      <a:pt x="641" y="1126950"/>
                    </a:lnTo>
                    <a:lnTo>
                      <a:pt x="0" y="1086183"/>
                    </a:lnTo>
                    <a:lnTo>
                      <a:pt x="122" y="1072590"/>
                    </a:lnTo>
                    <a:lnTo>
                      <a:pt x="1497" y="1031841"/>
                    </a:lnTo>
                    <a:lnTo>
                      <a:pt x="4382" y="991170"/>
                    </a:lnTo>
                    <a:lnTo>
                      <a:pt x="8775" y="950633"/>
                    </a:lnTo>
                    <a:lnTo>
                      <a:pt x="14668" y="910286"/>
                    </a:lnTo>
                    <a:lnTo>
                      <a:pt x="22053" y="870188"/>
                    </a:lnTo>
                    <a:lnTo>
                      <a:pt x="30921" y="830391"/>
                    </a:lnTo>
                    <a:lnTo>
                      <a:pt x="41259" y="790949"/>
                    </a:lnTo>
                    <a:lnTo>
                      <a:pt x="53053" y="751917"/>
                    </a:lnTo>
                    <a:lnTo>
                      <a:pt x="66286" y="713352"/>
                    </a:lnTo>
                    <a:lnTo>
                      <a:pt x="80941" y="675304"/>
                    </a:lnTo>
                    <a:lnTo>
                      <a:pt x="96997" y="637823"/>
                    </a:lnTo>
                    <a:lnTo>
                      <a:pt x="114433" y="600965"/>
                    </a:lnTo>
                    <a:lnTo>
                      <a:pt x="133223" y="564780"/>
                    </a:lnTo>
                    <a:lnTo>
                      <a:pt x="153342" y="529317"/>
                    </a:lnTo>
                    <a:lnTo>
                      <a:pt x="174764" y="494623"/>
                    </a:lnTo>
                    <a:lnTo>
                      <a:pt x="197458" y="460747"/>
                    </a:lnTo>
                    <a:lnTo>
                      <a:pt x="221392" y="427738"/>
                    </a:lnTo>
                    <a:lnTo>
                      <a:pt x="246534" y="395640"/>
                    </a:lnTo>
                    <a:lnTo>
                      <a:pt x="272850" y="364495"/>
                    </a:lnTo>
                    <a:lnTo>
                      <a:pt x="300304" y="334347"/>
                    </a:lnTo>
                    <a:lnTo>
                      <a:pt x="328855" y="305240"/>
                    </a:lnTo>
                    <a:lnTo>
                      <a:pt x="358467" y="277212"/>
                    </a:lnTo>
                    <a:lnTo>
                      <a:pt x="389099" y="250300"/>
                    </a:lnTo>
                    <a:lnTo>
                      <a:pt x="420709" y="224543"/>
                    </a:lnTo>
                    <a:lnTo>
                      <a:pt x="453250" y="199978"/>
                    </a:lnTo>
                    <a:lnTo>
                      <a:pt x="486681" y="176636"/>
                    </a:lnTo>
                    <a:lnTo>
                      <a:pt x="520955" y="154550"/>
                    </a:lnTo>
                    <a:lnTo>
                      <a:pt x="556026" y="133750"/>
                    </a:lnTo>
                    <a:lnTo>
                      <a:pt x="591842" y="114266"/>
                    </a:lnTo>
                    <a:lnTo>
                      <a:pt x="628356" y="96124"/>
                    </a:lnTo>
                    <a:lnTo>
                      <a:pt x="665520" y="79349"/>
                    </a:lnTo>
                    <a:lnTo>
                      <a:pt x="703281" y="63963"/>
                    </a:lnTo>
                    <a:lnTo>
                      <a:pt x="741584" y="49989"/>
                    </a:lnTo>
                    <a:lnTo>
                      <a:pt x="780379" y="37446"/>
                    </a:lnTo>
                    <a:lnTo>
                      <a:pt x="819615" y="26349"/>
                    </a:lnTo>
                    <a:lnTo>
                      <a:pt x="859235" y="16716"/>
                    </a:lnTo>
                    <a:lnTo>
                      <a:pt x="899184" y="8560"/>
                    </a:lnTo>
                    <a:lnTo>
                      <a:pt x="939408" y="1891"/>
                    </a:lnTo>
                    <a:lnTo>
                      <a:pt x="952868" y="0"/>
                    </a:lnTo>
                    <a:lnTo>
                      <a:pt x="1099033" y="1089275"/>
                    </a:lnTo>
                    <a:lnTo>
                      <a:pt x="11623" y="1248722"/>
                    </a:lnTo>
                    <a:close/>
                  </a:path>
                </a:pathLst>
              </a:custGeom>
              <a:ln w="8792">
                <a:solidFill>
                  <a:srgbClr val="64E472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7" name="object 16">
                <a:extLst>
                  <a:ext uri="{FF2B5EF4-FFF2-40B4-BE49-F238E27FC236}">
                    <a16:creationId xmlns:a16="http://schemas.microsoft.com/office/drawing/2014/main" id="{A40424AC-CD03-9767-D1B6-723290C4FB8A}"/>
                  </a:ext>
                </a:extLst>
              </p:cNvPr>
              <p:cNvSpPr/>
              <p:nvPr/>
            </p:nvSpPr>
            <p:spPr>
              <a:xfrm>
                <a:off x="3507639" y="2017343"/>
                <a:ext cx="14541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099185">
                    <a:moveTo>
                      <a:pt x="145076" y="1099037"/>
                    </a:moveTo>
                    <a:lnTo>
                      <a:pt x="0" y="9616"/>
                    </a:lnTo>
                    <a:lnTo>
                      <a:pt x="35769" y="5446"/>
                    </a:lnTo>
                    <a:lnTo>
                      <a:pt x="71617" y="2454"/>
                    </a:lnTo>
                    <a:lnTo>
                      <a:pt x="107543" y="638"/>
                    </a:lnTo>
                    <a:lnTo>
                      <a:pt x="143549" y="0"/>
                    </a:lnTo>
                    <a:lnTo>
                      <a:pt x="145076" y="1099037"/>
                    </a:lnTo>
                    <a:close/>
                  </a:path>
                </a:pathLst>
              </a:custGeom>
              <a:solidFill>
                <a:srgbClr val="FF9554"/>
              </a:solidFill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28" name="object 17">
                <a:extLst>
                  <a:ext uri="{FF2B5EF4-FFF2-40B4-BE49-F238E27FC236}">
                    <a16:creationId xmlns:a16="http://schemas.microsoft.com/office/drawing/2014/main" id="{8E4D12FA-D7D5-F050-3EA2-0837B6034658}"/>
                  </a:ext>
                </a:extLst>
              </p:cNvPr>
              <p:cNvSpPr/>
              <p:nvPr/>
            </p:nvSpPr>
            <p:spPr>
              <a:xfrm>
                <a:off x="3507639" y="2017343"/>
                <a:ext cx="145415" cy="1099185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099185">
                    <a:moveTo>
                      <a:pt x="0" y="9616"/>
                    </a:moveTo>
                    <a:lnTo>
                      <a:pt x="35769" y="5446"/>
                    </a:lnTo>
                    <a:lnTo>
                      <a:pt x="71617" y="2454"/>
                    </a:lnTo>
                    <a:lnTo>
                      <a:pt x="107543" y="638"/>
                    </a:lnTo>
                    <a:lnTo>
                      <a:pt x="143549" y="0"/>
                    </a:lnTo>
                    <a:lnTo>
                      <a:pt x="145076" y="1099037"/>
                    </a:lnTo>
                    <a:lnTo>
                      <a:pt x="0" y="9616"/>
                    </a:lnTo>
                    <a:close/>
                  </a:path>
                </a:pathLst>
              </a:custGeom>
              <a:ln w="8792">
                <a:solidFill>
                  <a:srgbClr val="FF9554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pic>
            <p:nvPicPr>
              <p:cNvPr id="29" name="object 18">
                <a:extLst>
                  <a:ext uri="{FF2B5EF4-FFF2-40B4-BE49-F238E27FC236}">
                    <a16:creationId xmlns:a16="http://schemas.microsoft.com/office/drawing/2014/main" id="{99637927-6F82-FC66-D62B-DE2518C875F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83609" y="1921746"/>
                <a:ext cx="181223" cy="239160"/>
              </a:xfrm>
              <a:prstGeom prst="rect">
                <a:avLst/>
              </a:prstGeom>
            </p:spPr>
          </p:pic>
          <p:sp>
            <p:nvSpPr>
              <p:cNvPr id="30" name="object 19">
                <a:extLst>
                  <a:ext uri="{FF2B5EF4-FFF2-40B4-BE49-F238E27FC236}">
                    <a16:creationId xmlns:a16="http://schemas.microsoft.com/office/drawing/2014/main" id="{DC592EFB-683A-5D1F-C341-137866E0F317}"/>
                  </a:ext>
                </a:extLst>
              </p:cNvPr>
              <p:cNvSpPr/>
              <p:nvPr/>
            </p:nvSpPr>
            <p:spPr>
              <a:xfrm>
                <a:off x="4748918" y="3195269"/>
                <a:ext cx="3073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307339" h="19050">
                    <a:moveTo>
                      <a:pt x="307050" y="18933"/>
                    </a:moveTo>
                    <a:lnTo>
                      <a:pt x="268759" y="17721"/>
                    </a:lnTo>
                    <a:lnTo>
                      <a:pt x="213652" y="14692"/>
                    </a:lnTo>
                    <a:lnTo>
                      <a:pt x="152247" y="10754"/>
                    </a:lnTo>
                    <a:lnTo>
                      <a:pt x="95063" y="6815"/>
                    </a:lnTo>
                    <a:lnTo>
                      <a:pt x="52617" y="3786"/>
                    </a:lnTo>
                    <a:lnTo>
                      <a:pt x="0" y="0"/>
                    </a:lnTo>
                  </a:path>
                </a:pathLst>
              </a:custGeom>
              <a:ln w="8792">
                <a:solidFill>
                  <a:srgbClr val="4FB432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pic>
            <p:nvPicPr>
              <p:cNvPr id="31" name="object 20">
                <a:extLst>
                  <a:ext uri="{FF2B5EF4-FFF2-40B4-BE49-F238E27FC236}">
                    <a16:creationId xmlns:a16="http://schemas.microsoft.com/office/drawing/2014/main" id="{01C6476C-4C30-76BF-3819-F3F003A0B94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72809" y="3982718"/>
                <a:ext cx="213698" cy="217768"/>
              </a:xfrm>
              <a:prstGeom prst="rect">
                <a:avLst/>
              </a:prstGeom>
            </p:spPr>
          </p:pic>
          <p:pic>
            <p:nvPicPr>
              <p:cNvPr id="32" name="object 21">
                <a:extLst>
                  <a:ext uri="{FF2B5EF4-FFF2-40B4-BE49-F238E27FC236}">
                    <a16:creationId xmlns:a16="http://schemas.microsoft.com/office/drawing/2014/main" id="{BD34268C-A73D-3374-5991-989782E110C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68635" y="4080053"/>
                <a:ext cx="177629" cy="241128"/>
              </a:xfrm>
              <a:prstGeom prst="rect">
                <a:avLst/>
              </a:prstGeom>
            </p:spPr>
          </p:pic>
          <p:sp>
            <p:nvSpPr>
              <p:cNvPr id="33" name="object 22">
                <a:extLst>
                  <a:ext uri="{FF2B5EF4-FFF2-40B4-BE49-F238E27FC236}">
                    <a16:creationId xmlns:a16="http://schemas.microsoft.com/office/drawing/2014/main" id="{BC95DA99-2FDC-573F-9CD0-B55DE79C7F7C}"/>
                  </a:ext>
                </a:extLst>
              </p:cNvPr>
              <p:cNvSpPr/>
              <p:nvPr/>
            </p:nvSpPr>
            <p:spPr>
              <a:xfrm>
                <a:off x="2521022" y="2295354"/>
                <a:ext cx="254635" cy="159385"/>
              </a:xfrm>
              <a:custGeom>
                <a:avLst/>
                <a:gdLst/>
                <a:ahLst/>
                <a:cxnLst/>
                <a:rect l="l" t="t" r="r" b="b"/>
                <a:pathLst>
                  <a:path w="254635" h="159385">
                    <a:moveTo>
                      <a:pt x="0" y="0"/>
                    </a:moveTo>
                    <a:lnTo>
                      <a:pt x="81624" y="35595"/>
                    </a:lnTo>
                    <a:lnTo>
                      <a:pt x="132096" y="68648"/>
                    </a:lnTo>
                    <a:lnTo>
                      <a:pt x="178348" y="101701"/>
                    </a:lnTo>
                    <a:lnTo>
                      <a:pt x="212384" y="127126"/>
                    </a:lnTo>
                    <a:lnTo>
                      <a:pt x="254490" y="158908"/>
                    </a:lnTo>
                  </a:path>
                </a:pathLst>
              </a:custGeom>
              <a:ln w="8792">
                <a:solidFill>
                  <a:srgbClr val="64E472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  <p:sp>
            <p:nvSpPr>
              <p:cNvPr id="34" name="object 23">
                <a:extLst>
                  <a:ext uri="{FF2B5EF4-FFF2-40B4-BE49-F238E27FC236}">
                    <a16:creationId xmlns:a16="http://schemas.microsoft.com/office/drawing/2014/main" id="{5840F424-7A7F-C7C3-0A4E-A9BDACDF0A06}"/>
                  </a:ext>
                </a:extLst>
              </p:cNvPr>
              <p:cNvSpPr/>
              <p:nvPr/>
            </p:nvSpPr>
            <p:spPr>
              <a:xfrm>
                <a:off x="3518851" y="1756542"/>
                <a:ext cx="61594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61595" h="263525">
                    <a:moveTo>
                      <a:pt x="0" y="0"/>
                    </a:moveTo>
                    <a:lnTo>
                      <a:pt x="38363" y="58955"/>
                    </a:lnTo>
                    <a:lnTo>
                      <a:pt x="48664" y="113700"/>
                    </a:lnTo>
                    <a:lnTo>
                      <a:pt x="54745" y="168444"/>
                    </a:lnTo>
                    <a:lnTo>
                      <a:pt x="57881" y="210555"/>
                    </a:lnTo>
                    <a:lnTo>
                      <a:pt x="61361" y="263194"/>
                    </a:lnTo>
                  </a:path>
                </a:pathLst>
              </a:custGeom>
              <a:ln w="8792">
                <a:solidFill>
                  <a:srgbClr val="FF9554"/>
                </a:solidFill>
              </a:ln>
            </p:spPr>
            <p:txBody>
              <a:bodyPr wrap="square" lIns="0" tIns="0" rIns="0" bIns="0" rtlCol="0"/>
              <a:lstStyle/>
              <a:p>
                <a:endParaRPr sz="1100" b="1"/>
              </a:p>
            </p:txBody>
          </p:sp>
        </p:grpSp>
        <p:sp>
          <p:nvSpPr>
            <p:cNvPr id="6" name="object 24">
              <a:extLst>
                <a:ext uri="{FF2B5EF4-FFF2-40B4-BE49-F238E27FC236}">
                  <a16:creationId xmlns:a16="http://schemas.microsoft.com/office/drawing/2014/main" id="{647ED80F-6B41-7B4D-5AC1-3A6A71AFF2E7}"/>
                </a:ext>
              </a:extLst>
            </p:cNvPr>
            <p:cNvSpPr txBox="1"/>
            <p:nvPr/>
          </p:nvSpPr>
          <p:spPr>
            <a:xfrm>
              <a:off x="4454588" y="1783761"/>
              <a:ext cx="2124710" cy="263440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>
                <a:lnSpc>
                  <a:spcPct val="103099"/>
                </a:lnSpc>
                <a:spcBef>
                  <a:spcPts val="65"/>
                </a:spcBef>
              </a:pPr>
              <a:r>
                <a:rPr lang="en-US" sz="1100" b="1" dirty="0" err="1">
                  <a:effectLst/>
                </a:rPr>
                <a:t>Pentru</a:t>
              </a:r>
              <a:r>
                <a:rPr lang="en-US" sz="1100" b="1" dirty="0">
                  <a:effectLst/>
                </a:rPr>
                <a:t> o </a:t>
              </a:r>
              <a:r>
                <a:rPr lang="en-US" sz="1100" b="1" dirty="0" err="1">
                  <a:effectLst/>
                </a:rPr>
                <a:t>mai</a:t>
              </a:r>
              <a:r>
                <a:rPr lang="en-US" sz="1100" b="1" dirty="0">
                  <a:effectLst/>
                </a:rPr>
                <a:t> buna </a:t>
              </a:r>
              <a:r>
                <a:rPr lang="en-US" sz="1100" b="1" dirty="0" err="1">
                  <a:effectLst/>
                </a:rPr>
                <a:t>administrare</a:t>
              </a:r>
              <a:r>
                <a:rPr lang="en-US" sz="1100" b="1" dirty="0">
                  <a:effectLst/>
                </a:rPr>
                <a:t> a </a:t>
              </a:r>
              <a:r>
                <a:rPr lang="en-US" sz="1100" b="1" dirty="0" err="1">
                  <a:effectLst/>
                </a:rPr>
                <a:t>tratamentului</a:t>
              </a:r>
              <a:r>
                <a:rPr lang="en-US" sz="1100" b="1" dirty="0">
                  <a:effectLst/>
                </a:rPr>
                <a:t> </a:t>
              </a:r>
              <a:r>
                <a:rPr sz="1100" b="1" spc="-10" dirty="0">
                  <a:cs typeface="Arial"/>
                </a:rPr>
                <a:t>41.72%</a:t>
              </a:r>
              <a:endParaRPr sz="1100" b="1" dirty="0">
                <a:cs typeface="Arial"/>
              </a:endParaRPr>
            </a:p>
          </p:txBody>
        </p:sp>
        <p:sp>
          <p:nvSpPr>
            <p:cNvPr id="7" name="object 25">
              <a:extLst>
                <a:ext uri="{FF2B5EF4-FFF2-40B4-BE49-F238E27FC236}">
                  <a16:creationId xmlns:a16="http://schemas.microsoft.com/office/drawing/2014/main" id="{3883E2A7-7AAE-C2FE-9817-9C25A89AF023}"/>
                </a:ext>
              </a:extLst>
            </p:cNvPr>
            <p:cNvSpPr txBox="1"/>
            <p:nvPr/>
          </p:nvSpPr>
          <p:spPr>
            <a:xfrm>
              <a:off x="5162203" y="3056501"/>
              <a:ext cx="1527175" cy="396334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>
                <a:lnSpc>
                  <a:spcPct val="103099"/>
                </a:lnSpc>
                <a:spcBef>
                  <a:spcPts val="65"/>
                </a:spcBef>
              </a:pPr>
              <a:r>
                <a:rPr lang="en-US" sz="1100" b="1" dirty="0" err="1"/>
                <a:t>Pentru</a:t>
              </a:r>
              <a:r>
                <a:rPr lang="en-US" sz="1100" b="1" dirty="0"/>
                <a:t> a </a:t>
              </a:r>
              <a:r>
                <a:rPr lang="en-US" sz="1100" b="1" dirty="0" err="1"/>
                <a:t>semnala</a:t>
              </a:r>
              <a:r>
                <a:rPr lang="en-US" sz="1100" b="1" dirty="0"/>
                <a:t> </a:t>
              </a:r>
              <a:r>
                <a:rPr lang="en-US" sz="1100" b="1" dirty="0" err="1"/>
                <a:t>daca</a:t>
              </a:r>
              <a:r>
                <a:rPr lang="en-US" sz="1100" b="1" dirty="0"/>
                <a:t> </a:t>
              </a:r>
              <a:r>
                <a:rPr lang="en-US" sz="1100" b="1" dirty="0" err="1"/>
                <a:t>exista</a:t>
              </a:r>
              <a:r>
                <a:rPr lang="en-US" sz="1100" b="1" dirty="0"/>
                <a:t> o </a:t>
              </a:r>
              <a:r>
                <a:rPr lang="en-US" sz="1100" b="1" dirty="0" err="1"/>
                <a:t>inrautatire</a:t>
              </a:r>
              <a:r>
                <a:rPr lang="en-US" sz="1100" b="1" dirty="0"/>
                <a:t> a </a:t>
              </a:r>
              <a:r>
                <a:rPr lang="en-US" sz="1100" b="1" dirty="0" err="1"/>
                <a:t>starii</a:t>
              </a:r>
              <a:r>
                <a:rPr lang="en-US" sz="1100" b="1" dirty="0"/>
                <a:t> de </a:t>
              </a:r>
              <a:r>
                <a:rPr lang="en-US" sz="1100" b="1" dirty="0" err="1"/>
                <a:t>sanatate</a:t>
              </a:r>
              <a:r>
                <a:rPr lang="en-US" sz="1100" b="1" dirty="0">
                  <a:effectLst/>
                </a:rPr>
                <a:t> </a:t>
              </a:r>
              <a:r>
                <a:rPr sz="1100" b="1" spc="-10" dirty="0">
                  <a:cs typeface="Arial"/>
                </a:rPr>
                <a:t>51.27%</a:t>
              </a:r>
              <a:endParaRPr sz="1100" b="1" dirty="0">
                <a:cs typeface="Arial"/>
              </a:endParaRPr>
            </a:p>
          </p:txBody>
        </p:sp>
        <p:sp>
          <p:nvSpPr>
            <p:cNvPr id="8" name="object 26">
              <a:extLst>
                <a:ext uri="{FF2B5EF4-FFF2-40B4-BE49-F238E27FC236}">
                  <a16:creationId xmlns:a16="http://schemas.microsoft.com/office/drawing/2014/main" id="{2E32F9CB-65AB-624D-F96E-96E1A4E8CECA}"/>
                </a:ext>
              </a:extLst>
            </p:cNvPr>
            <p:cNvSpPr txBox="1"/>
            <p:nvPr/>
          </p:nvSpPr>
          <p:spPr>
            <a:xfrm>
              <a:off x="4413738" y="4255256"/>
              <a:ext cx="2098675" cy="263440"/>
            </a:xfrm>
            <a:prstGeom prst="rect">
              <a:avLst/>
            </a:prstGeom>
          </p:spPr>
          <p:txBody>
            <a:bodyPr vert="horz" wrap="square" lIns="0" tIns="8255" rIns="0" bIns="0" rtlCol="0">
              <a:spAutoFit/>
            </a:bodyPr>
            <a:lstStyle/>
            <a:p>
              <a:pPr marL="12700" marR="5080" algn="just">
                <a:lnSpc>
                  <a:spcPct val="103099"/>
                </a:lnSpc>
                <a:spcBef>
                  <a:spcPts val="65"/>
                </a:spcBef>
              </a:pPr>
              <a:r>
                <a:rPr lang="en-US" sz="1100" b="1" dirty="0" err="1">
                  <a:effectLst/>
                </a:rPr>
                <a:t>Pentru</a:t>
              </a:r>
              <a:r>
                <a:rPr lang="en-US" sz="1100" b="1" dirty="0">
                  <a:effectLst/>
                </a:rPr>
                <a:t> a ma </a:t>
              </a:r>
              <a:r>
                <a:rPr lang="en-US" sz="1100" b="1" dirty="0" err="1">
                  <a:effectLst/>
                </a:rPr>
                <a:t>pune</a:t>
              </a:r>
              <a:r>
                <a:rPr lang="en-US" sz="1100" b="1" dirty="0">
                  <a:effectLst/>
                </a:rPr>
                <a:t> in contact cu alti </a:t>
              </a:r>
              <a:r>
                <a:rPr lang="en-US" sz="1100" b="1" dirty="0" err="1">
                  <a:effectLst/>
                </a:rPr>
                <a:t>pacienti</a:t>
              </a:r>
              <a:r>
                <a:rPr lang="en-US" sz="1100" b="1" dirty="0">
                  <a:effectLst/>
                </a:rPr>
                <a:t> </a:t>
              </a:r>
              <a:r>
                <a:rPr sz="1100" b="1" spc="-10" dirty="0">
                  <a:cs typeface="Arial"/>
                </a:rPr>
                <a:t>31.21%</a:t>
              </a:r>
              <a:endParaRPr sz="1100" b="1" dirty="0">
                <a:cs typeface="Arial"/>
              </a:endParaRPr>
            </a:p>
          </p:txBody>
        </p:sp>
        <p:sp>
          <p:nvSpPr>
            <p:cNvPr id="9" name="object 27">
              <a:extLst>
                <a:ext uri="{FF2B5EF4-FFF2-40B4-BE49-F238E27FC236}">
                  <a16:creationId xmlns:a16="http://schemas.microsoft.com/office/drawing/2014/main" id="{0DB34AD6-6C9D-4CE8-204B-BD54D5009200}"/>
                </a:ext>
              </a:extLst>
            </p:cNvPr>
            <p:cNvSpPr txBox="1"/>
            <p:nvPr/>
          </p:nvSpPr>
          <p:spPr>
            <a:xfrm>
              <a:off x="474784" y="4132164"/>
              <a:ext cx="2169160" cy="212170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12700" marR="5080">
                <a:lnSpc>
                  <a:spcPts val="1040"/>
                </a:lnSpc>
                <a:spcBef>
                  <a:spcPts val="170"/>
                </a:spcBef>
              </a:pPr>
              <a:r>
                <a:rPr lang="en-US" sz="1100" b="1" dirty="0" err="1">
                  <a:effectLst/>
                </a:rPr>
                <a:t>Pentru</a:t>
              </a:r>
              <a:r>
                <a:rPr lang="en-US" sz="1100" b="1" dirty="0">
                  <a:effectLst/>
                </a:rPr>
                <a:t> a </a:t>
              </a:r>
              <a:r>
                <a:rPr lang="en-US" sz="1100" b="1" dirty="0" err="1">
                  <a:effectLst/>
                </a:rPr>
                <a:t>afla</a:t>
              </a:r>
              <a:r>
                <a:rPr lang="en-US" sz="1100" b="1" dirty="0">
                  <a:effectLst/>
                </a:rPr>
                <a:t> </a:t>
              </a:r>
              <a:r>
                <a:rPr lang="en-US" sz="1100" b="1" dirty="0" err="1">
                  <a:effectLst/>
                </a:rPr>
                <a:t>informatii</a:t>
              </a:r>
              <a:r>
                <a:rPr lang="en-US" sz="1100" b="1" dirty="0">
                  <a:effectLst/>
                </a:rPr>
                <a:t> </a:t>
              </a:r>
              <a:r>
                <a:rPr lang="en-US" sz="1100" b="1" dirty="0" err="1">
                  <a:effectLst/>
                </a:rPr>
                <a:t>despre</a:t>
              </a:r>
              <a:r>
                <a:rPr lang="en-US" sz="1100" b="1" dirty="0">
                  <a:effectLst/>
                </a:rPr>
                <a:t> </a:t>
              </a:r>
              <a:r>
                <a:rPr lang="en-US" sz="1100" b="1" dirty="0" err="1">
                  <a:effectLst/>
                </a:rPr>
                <a:t>conditia</a:t>
              </a:r>
              <a:r>
                <a:rPr lang="en-US" sz="1100" b="1" dirty="0">
                  <a:effectLst/>
                </a:rPr>
                <a:t> </a:t>
              </a:r>
              <a:r>
                <a:rPr lang="en-US" sz="1100" b="1" dirty="0" err="1">
                  <a:effectLst/>
                </a:rPr>
                <a:t>medicala</a:t>
              </a:r>
              <a:r>
                <a:rPr lang="en-US" sz="1100" b="1" dirty="0">
                  <a:effectLst/>
                </a:rPr>
                <a:t> direct de la </a:t>
              </a:r>
              <a:r>
                <a:rPr lang="en-US" sz="1100" b="1" dirty="0" err="1">
                  <a:effectLst/>
                </a:rPr>
                <a:t>medici</a:t>
              </a:r>
              <a:r>
                <a:rPr lang="en-US" sz="1100" b="1" dirty="0">
                  <a:effectLst/>
                </a:rPr>
                <a:t> </a:t>
              </a:r>
              <a:r>
                <a:rPr sz="1100" b="1" spc="-10" dirty="0">
                  <a:cs typeface="Arial"/>
                </a:rPr>
                <a:t>63.06%</a:t>
              </a:r>
              <a:endParaRPr sz="1100" b="1" dirty="0">
                <a:cs typeface="Arial"/>
              </a:endParaRPr>
            </a:p>
          </p:txBody>
        </p:sp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0143170A-DFFB-EB60-2F89-E4909E73AC18}"/>
                </a:ext>
              </a:extLst>
            </p:cNvPr>
            <p:cNvSpPr txBox="1"/>
            <p:nvPr/>
          </p:nvSpPr>
          <p:spPr>
            <a:xfrm>
              <a:off x="529570" y="2057841"/>
              <a:ext cx="1940560" cy="261339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90"/>
                </a:spcBef>
              </a:pPr>
              <a:r>
                <a:rPr lang="en-US" sz="1100" b="1" dirty="0" err="1"/>
                <a:t>Pentru</a:t>
              </a:r>
              <a:r>
                <a:rPr lang="en-US" sz="1100" b="1" dirty="0"/>
                <a:t> </a:t>
              </a:r>
              <a:r>
                <a:rPr lang="en-US" sz="1100" b="1" dirty="0" err="1"/>
                <a:t>informatii</a:t>
              </a:r>
              <a:r>
                <a:rPr lang="en-US" sz="1100" b="1" dirty="0"/>
                <a:t> </a:t>
              </a:r>
              <a:r>
                <a:rPr lang="en-US" sz="1100" b="1" dirty="0" err="1"/>
                <a:t>asupra</a:t>
              </a:r>
              <a:r>
                <a:rPr lang="en-US" sz="1100" b="1" dirty="0"/>
                <a:t> </a:t>
              </a:r>
              <a:r>
                <a:rPr lang="en-US" sz="1100" b="1" dirty="0" err="1"/>
                <a:t>drepturilor</a:t>
              </a:r>
              <a:r>
                <a:rPr lang="en-US" sz="1100" b="1" dirty="0"/>
                <a:t> de care </a:t>
              </a:r>
              <a:r>
                <a:rPr lang="en-US" sz="1100" b="1" dirty="0" err="1"/>
                <a:t>puteti</a:t>
              </a:r>
              <a:r>
                <a:rPr lang="en-US" sz="1100" b="1" dirty="0"/>
                <a:t> beneficia</a:t>
              </a:r>
              <a:r>
                <a:rPr lang="en-US" sz="1100" b="1" dirty="0">
                  <a:effectLst/>
                </a:rPr>
                <a:t> </a:t>
              </a:r>
              <a:r>
                <a:rPr sz="1100" b="1" spc="-10" dirty="0">
                  <a:cs typeface="Arial"/>
                </a:rPr>
                <a:t>64.97%</a:t>
              </a:r>
              <a:endParaRPr sz="1100" b="1" dirty="0">
                <a:cs typeface="Arial"/>
              </a:endParaRPr>
            </a:p>
          </p:txBody>
        </p:sp>
        <p:sp>
          <p:nvSpPr>
            <p:cNvPr id="11" name="object 29">
              <a:extLst>
                <a:ext uri="{FF2B5EF4-FFF2-40B4-BE49-F238E27FC236}">
                  <a16:creationId xmlns:a16="http://schemas.microsoft.com/office/drawing/2014/main" id="{1E5EE1CE-2785-BCCC-E6C9-B60233A1597C}"/>
                </a:ext>
              </a:extLst>
            </p:cNvPr>
            <p:cNvSpPr txBox="1"/>
            <p:nvPr/>
          </p:nvSpPr>
          <p:spPr>
            <a:xfrm>
              <a:off x="2565465" y="1675008"/>
              <a:ext cx="1223645" cy="1388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100" b="1" spc="-45" dirty="0" err="1"/>
                <a:t>Altele</a:t>
              </a:r>
              <a:r>
                <a:rPr lang="en-US" sz="1100" b="1" spc="-45" dirty="0">
                  <a:cs typeface="Arial"/>
                </a:rPr>
                <a:t> </a:t>
              </a:r>
              <a:r>
                <a:rPr sz="1100" b="1" spc="-10" dirty="0">
                  <a:cs typeface="Arial"/>
                </a:rPr>
                <a:t>5.41%</a:t>
              </a:r>
              <a:endParaRPr sz="1100" b="1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22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leraction Color Theme">
      <a:dk1>
        <a:srgbClr val="000000"/>
      </a:dk1>
      <a:lt1>
        <a:srgbClr val="FFFFFF"/>
      </a:lt1>
      <a:dk2>
        <a:srgbClr val="5D2683"/>
      </a:dk2>
      <a:lt2>
        <a:srgbClr val="FFF9EE"/>
      </a:lt2>
      <a:accent1>
        <a:srgbClr val="5C2683"/>
      </a:accent1>
      <a:accent2>
        <a:srgbClr val="D4CDE5"/>
      </a:accent2>
      <a:accent3>
        <a:srgbClr val="9E7BAF"/>
      </a:accent3>
      <a:accent4>
        <a:srgbClr val="EAE104"/>
      </a:accent4>
      <a:accent5>
        <a:srgbClr val="BD097E"/>
      </a:accent5>
      <a:accent6>
        <a:srgbClr val="E5C61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698c9a-3370-4975-9ffd-306e84422108" xsi:nil="true"/>
    <lcf76f155ced4ddcb4097134ff3c332f xmlns="120a75ca-ab78-4056-839a-4c8f2592c60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6839DA4BC8D4ABFBC4142009E6110" ma:contentTypeVersion="14" ma:contentTypeDescription="Ein neues Dokument erstellen." ma:contentTypeScope="" ma:versionID="06ee584768ba8ebe2c024e4ff45cf490">
  <xsd:schema xmlns:xsd="http://www.w3.org/2001/XMLSchema" xmlns:xs="http://www.w3.org/2001/XMLSchema" xmlns:p="http://schemas.microsoft.com/office/2006/metadata/properties" xmlns:ns2="7c698c9a-3370-4975-9ffd-306e84422108" xmlns:ns3="120a75ca-ab78-4056-839a-4c8f2592c60b" targetNamespace="http://schemas.microsoft.com/office/2006/metadata/properties" ma:root="true" ma:fieldsID="18dd33d145d6db4669498a0de416210a" ns2:_="" ns3:_="">
    <xsd:import namespace="7c698c9a-3370-4975-9ffd-306e84422108"/>
    <xsd:import namespace="120a75ca-ab78-4056-839a-4c8f2592c6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98c9a-3370-4975-9ffd-306e844221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fecb915-dd71-47f3-ab72-7aab139fb82d}" ma:internalName="TaxCatchAll" ma:showField="CatchAllData" ma:web="7c698c9a-3370-4975-9ffd-306e84422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a75ca-ab78-4056-839a-4c8f2592c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a13a2689-bec8-4d0a-86fb-7d0ced5a07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E6555-6520-4B49-8C6C-61FEF7AF2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EFD6D-E373-4D49-B0D3-7AA3553C64EF}">
  <ds:schemaRefs>
    <ds:schemaRef ds:uri="120a75ca-ab78-4056-839a-4c8f2592c60b"/>
    <ds:schemaRef ds:uri="731b5940-8e93-4e01-8f48-cce3e9a01f04"/>
    <ds:schemaRef ds:uri="7c698c9a-3370-4975-9ffd-306e84422108"/>
    <ds:schemaRef ds:uri="9d7f8487-8933-4329-841a-fd670e6a6c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8EB499-47E0-47C1-A870-06C71A874AB5}">
  <ds:schemaRefs>
    <ds:schemaRef ds:uri="120a75ca-ab78-4056-839a-4c8f2592c60b"/>
    <ds:schemaRef ds:uri="7c698c9a-3370-4975-9ffd-306e844221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17111</TotalTime>
  <Words>715</Words>
  <Application>Microsoft Macintosh PowerPoint</Application>
  <PresentationFormat>On-screen Show (16:9)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Noto Sans Symbols</vt:lpstr>
      <vt:lpstr>Open Sans</vt:lpstr>
      <vt:lpstr>Office Theme</vt:lpstr>
      <vt:lpstr>Personalizza struttura</vt:lpstr>
      <vt:lpstr>    Digitalizarea si pacientii </vt:lpstr>
      <vt:lpstr>SHIFT HUB</vt:lpstr>
      <vt:lpstr>SHIFT HUB</vt:lpstr>
      <vt:lpstr>SHIFT HUB</vt:lpstr>
      <vt:lpstr>Chestionar aplicat online – 372 respondenti – Octombrie – noiembrie 2023</vt:lpstr>
      <vt:lpstr>Chestionar aplicat online – 372 respondenti – Octombrie – noiembrie 2023</vt:lpstr>
      <vt:lpstr>Folositi un telefon SMART</vt:lpstr>
      <vt:lpstr>Vreti sa folositi o aplicatie pentru un mai bun management al afectiunii?</vt:lpstr>
      <vt:lpstr>Teme de interes</vt:lpstr>
      <vt:lpstr>What patients wants?</vt:lpstr>
      <vt:lpstr>    SHIFT-HUB  Smart Health Innovation &amp; Future Technologies Hub </vt:lpstr>
      <vt:lpstr>What patients wants?</vt:lpstr>
      <vt:lpstr>SHIFT HUB</vt:lpstr>
      <vt:lpstr>Ce facem mai concret?</vt:lpstr>
      <vt:lpstr>Ce face o asociatie de pacienti?</vt:lpstr>
      <vt:lpstr>SHIFT HUB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EXPAND YOUR STARTUP IN THE EUROPEAN TECH SPACE</dc:title>
  <dc:creator>Luminita Valcea</dc:creator>
  <cp:lastModifiedBy>Luminita Valcea</cp:lastModifiedBy>
  <cp:revision>140</cp:revision>
  <dcterms:modified xsi:type="dcterms:W3CDTF">2024-03-01T09:29:11Z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0x010100D686839DA4BC8D4ABFBC4142009E6110</vt:lpwstr>
  </property>
  <property fmtid="{D5CDD505-2E9C-101B-9397-08002B2CF9AE}" pid="3" name="MediaServiceImageTags">
    <vt:lpwstr/>
  </property>
</Properties>
</file>